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589" r:id="rId2"/>
    <p:sldId id="323" r:id="rId3"/>
    <p:sldId id="368" r:id="rId4"/>
    <p:sldId id="326" r:id="rId5"/>
    <p:sldId id="394" r:id="rId6"/>
    <p:sldId id="530" r:id="rId7"/>
    <p:sldId id="392" r:id="rId8"/>
    <p:sldId id="482" r:id="rId9"/>
    <p:sldId id="490" r:id="rId10"/>
    <p:sldId id="470" r:id="rId11"/>
    <p:sldId id="578" r:id="rId12"/>
    <p:sldId id="328" r:id="rId13"/>
    <p:sldId id="579" r:id="rId14"/>
    <p:sldId id="580" r:id="rId15"/>
    <p:sldId id="500" r:id="rId16"/>
    <p:sldId id="393" r:id="rId17"/>
    <p:sldId id="373" r:id="rId18"/>
    <p:sldId id="505" r:id="rId19"/>
    <p:sldId id="510" r:id="rId20"/>
    <p:sldId id="581" r:id="rId21"/>
    <p:sldId id="509" r:id="rId22"/>
    <p:sldId id="508" r:id="rId23"/>
    <p:sldId id="545" r:id="rId24"/>
    <p:sldId id="541" r:id="rId25"/>
    <p:sldId id="542" r:id="rId26"/>
    <p:sldId id="543" r:id="rId27"/>
    <p:sldId id="544" r:id="rId28"/>
    <p:sldId id="533" r:id="rId29"/>
    <p:sldId id="534" r:id="rId30"/>
    <p:sldId id="376" r:id="rId31"/>
    <p:sldId id="518" r:id="rId32"/>
    <p:sldId id="379" r:id="rId33"/>
    <p:sldId id="527" r:id="rId34"/>
    <p:sldId id="528" r:id="rId35"/>
    <p:sldId id="520" r:id="rId36"/>
    <p:sldId id="521" r:id="rId37"/>
    <p:sldId id="409" r:id="rId38"/>
    <p:sldId id="569" r:id="rId39"/>
    <p:sldId id="529" r:id="rId40"/>
    <p:sldId id="519" r:id="rId41"/>
    <p:sldId id="380" r:id="rId42"/>
    <p:sldId id="524" r:id="rId43"/>
    <p:sldId id="523" r:id="rId44"/>
    <p:sldId id="369" r:id="rId45"/>
    <p:sldId id="556" r:id="rId46"/>
    <p:sldId id="547" r:id="rId47"/>
    <p:sldId id="560" r:id="rId48"/>
    <p:sldId id="548" r:id="rId49"/>
    <p:sldId id="550" r:id="rId50"/>
    <p:sldId id="549" r:id="rId51"/>
    <p:sldId id="564" r:id="rId52"/>
    <p:sldId id="552" r:id="rId53"/>
    <p:sldId id="555" r:id="rId54"/>
    <p:sldId id="554" r:id="rId55"/>
    <p:sldId id="603" r:id="rId56"/>
    <p:sldId id="604" r:id="rId57"/>
    <p:sldId id="590" r:id="rId58"/>
    <p:sldId id="591" r:id="rId59"/>
    <p:sldId id="592" r:id="rId60"/>
    <p:sldId id="593" r:id="rId61"/>
    <p:sldId id="594" r:id="rId62"/>
    <p:sldId id="595" r:id="rId63"/>
    <p:sldId id="596" r:id="rId64"/>
    <p:sldId id="597" r:id="rId65"/>
    <p:sldId id="599" r:id="rId66"/>
    <p:sldId id="600" r:id="rId67"/>
    <p:sldId id="598" r:id="rId68"/>
    <p:sldId id="601" r:id="rId69"/>
    <p:sldId id="602" r:id="rId70"/>
    <p:sldId id="382" r:id="rId71"/>
    <p:sldId id="588" r:id="rId72"/>
    <p:sldId id="567" r:id="rId73"/>
    <p:sldId id="606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F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2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4D692-F496-2A4C-AAD4-95ECB24D15A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274D8-302C-A549-98FB-1192B851E7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27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E10C5E2-BD55-C240-A346-713222DD7BC8}" type="slidenum">
              <a:rPr lang="pt-BR" smtClean="0"/>
              <a:pPr>
                <a:defRPr/>
              </a:pPr>
              <a:t>2</a:t>
            </a:fld>
            <a:endParaRPr lang="pt-BR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8F911D-A169-4D46-8089-BE73ECCC6753}" type="slidenum">
              <a:rPr lang="pt-BR" sz="1200"/>
              <a:pPr eaLnBrk="1" hangingPunct="1"/>
              <a:t>54</a:t>
            </a:fld>
            <a:endParaRPr lang="pt-BR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AA63F9-9E76-5648-BDB8-F189822806AA}" type="slidenum">
              <a:rPr lang="pt-BR" sz="1200"/>
              <a:pPr eaLnBrk="1" hangingPunct="1"/>
              <a:t>46</a:t>
            </a:fld>
            <a:endParaRPr lang="pt-BR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727" indent="-28566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657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99720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6783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3846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0908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7971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034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99C491-D23A-4356-BF4B-96E940BCE51C}" type="slidenum">
              <a:rPr lang="pt-BR" sz="1200"/>
              <a:pPr eaLnBrk="1" hangingPunct="1"/>
              <a:t>47</a:t>
            </a:fld>
            <a:endParaRPr lang="pt-BR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0796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548533-F8B2-6643-8A4D-42ECF9320053}" type="slidenum">
              <a:rPr lang="pt-BR" sz="1200"/>
              <a:pPr eaLnBrk="1" hangingPunct="1"/>
              <a:t>48</a:t>
            </a:fld>
            <a:endParaRPr lang="pt-BR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AE1886-1F10-CA4F-815B-AF99D35735A5}" type="slidenum">
              <a:rPr lang="pt-BR" sz="1200"/>
              <a:pPr eaLnBrk="1" hangingPunct="1"/>
              <a:t>49</a:t>
            </a:fld>
            <a:endParaRPr lang="pt-BR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E49FD8-84F9-9F4A-AB9F-7FAF138825D1}" type="slidenum">
              <a:rPr lang="pt-BR" sz="1200"/>
              <a:pPr eaLnBrk="1" hangingPunct="1"/>
              <a:t>50</a:t>
            </a:fld>
            <a:endParaRPr lang="pt-BR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727" indent="-285664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2657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99720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6783" indent="-228531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3846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0908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7971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5034" indent="-22853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99C491-D23A-4356-BF4B-96E940BCE51C}" type="slidenum">
              <a:rPr lang="pt-BR" sz="1200"/>
              <a:pPr eaLnBrk="1" hangingPunct="1"/>
              <a:t>51</a:t>
            </a:fld>
            <a:endParaRPr lang="pt-BR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4661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A57763-C8B3-5B41-9BCD-26E19C9900F4}" type="slidenum">
              <a:rPr lang="pt-BR" sz="1200"/>
              <a:pPr eaLnBrk="1" hangingPunct="1"/>
              <a:t>52</a:t>
            </a:fld>
            <a:endParaRPr lang="pt-BR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DD6909B-C1BC-6B45-9BD0-C5F8053FA56D}" type="slidenum">
              <a:rPr lang="pt-BR" sz="1200"/>
              <a:pPr eaLnBrk="1" hangingPunct="1"/>
              <a:t>53</a:t>
            </a:fld>
            <a:endParaRPr lang="pt-BR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8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8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1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6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5515-A293-1A43-B31D-EC8F8696D712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0BE1B-900F-F54B-B00B-79B88E0B50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http://images.google.com.br/imgres?imgurl=http://www.cchn.ufes.br/dbio/ppgban/capes.jpg&amp;imgrefurl=http://www.cchn.ufes.br/dbio/ppgban/proap/pedidosproap.htm&amp;usg=__r64E3p378X0U9xT9JBO4CHhQa-Q=&amp;h=850&amp;w=1000&amp;sz=136&amp;hl=pt-BR&amp;start=3&amp;sig2=EUvxKS7rs_HMAGLDb4UtUw&amp;um=1&amp;itbs=1&amp;tbnid=Wc8-QOMJgs0HSM:&amp;tbnh=127&amp;tbnw=149&amp;prev=/images?q=Conceito+4+CAPES&amp;um=1&amp;hl=pt-BR&amp;sa=N&amp;tbs=isch:1&amp;ei=Pc2oS76MEKSltgfi3sikAQ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ia.ciuffi@unifran.edu.br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8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5.pn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1.folha.uol.com.br/ciencia/2014/10/1540490-equipe-de-universidade-no-interior-de-sp-patenteia-viagra-caipira.shtml" TargetMode="External"/><Relationship Id="rId13" Type="http://schemas.openxmlformats.org/officeDocument/2006/relationships/image" Target="../media/image67.png"/><Relationship Id="rId18" Type="http://schemas.openxmlformats.org/officeDocument/2006/relationships/image" Target="../media/image6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4.png"/><Relationship Id="rId12" Type="http://schemas.openxmlformats.org/officeDocument/2006/relationships/hyperlink" Target="http://noticias.r7.com/sp-no-ar/videos/pesquisadores-de-franca-sp-descobrem-remedio-caipira-contra-impotencia-sexual-31102014" TargetMode="External"/><Relationship Id="rId17" Type="http://schemas.openxmlformats.org/officeDocument/2006/relationships/hyperlink" Target="http://www.sciencephoto.com/images/download_wm_image.html/H1103476-Black_peppercorns-SPL.jpg?id=721103476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jpeg"/><Relationship Id="rId1" Type="http://schemas.openxmlformats.org/officeDocument/2006/relationships/vmlDrawing" Target="../drawings/vmlDrawing1.vml"/><Relationship Id="rId6" Type="http://schemas.openxmlformats.org/officeDocument/2006/relationships/hyperlink" Target="http://g1.globo.com/sp/ribeirao-preto-franca/noticia/2014/10/pesquisadores-de-sp-desenvolvem-viagra-verde-com-pimenta-asiatica.html" TargetMode="External"/><Relationship Id="rId11" Type="http://schemas.openxmlformats.org/officeDocument/2006/relationships/image" Target="../media/image66.png"/><Relationship Id="rId5" Type="http://schemas.openxmlformats.org/officeDocument/2006/relationships/image" Target="../media/image63.jpeg"/><Relationship Id="rId15" Type="http://schemas.openxmlformats.org/officeDocument/2006/relationships/image" Target="../media/image62.png"/><Relationship Id="rId10" Type="http://schemas.openxmlformats.org/officeDocument/2006/relationships/hyperlink" Target="http://g1.globo.com/sp/ribeirao-preto-franca/jornal-da-eptv-2edicao/videos/t/edicoes/v/pesquisadores-de-sp-desenvolvem-viagra-verde-com-pimenta-asiatica/3732484/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65.png"/><Relationship Id="rId14" Type="http://schemas.openxmlformats.org/officeDocument/2006/relationships/oleObject" Target="../embeddings/oleObject1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com.br/url?sa=i&amp;rct=j&amp;q=&amp;esrc=s&amp;source=images&amp;cd=&amp;cad=rja&amp;uact=8&amp;ved=0ahUKEwiAgcKC1fLUAhUFH5AKHbzwD4IQjRwIBw&amp;url=https://sweetgreenfields.com/our-story/about-stevia/&amp;psig=AFQjCNGfZGBczhmDFKHgstAkbHnGfIER9Q&amp;ust=14993620077927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enithinternational.com/reports_data/141/Stevia+Report?gclid=CjkKEQjw5-OdBRDW3ceD9fL0r4QBEiQAW7htXRj5wLWKIMkYmlDP-fPkRxOtfvbNzcSC912nnt1RH3Hw_wcB#contact-social" TargetMode="External"/><Relationship Id="rId2" Type="http://schemas.openxmlformats.org/officeDocument/2006/relationships/hyperlink" Target="http://www.zenithinternational.com/reports_data/buy/141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jornal.usp.br/especial/revista-usp-118-dossie-2-antonio-candido-e-as-letras-na-fapesp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5022" y="212311"/>
            <a:ext cx="7599356" cy="8032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AGRADECIMENTOS</a:t>
            </a: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Prof. </a:t>
            </a:r>
            <a:r>
              <a:rPr lang="en-US" sz="3200" b="1" dirty="0" err="1" smtClean="0">
                <a:latin typeface="Arial Black"/>
                <a:cs typeface="Arial Black"/>
              </a:rPr>
              <a:t>Cícero</a:t>
            </a:r>
            <a:r>
              <a:rPr lang="en-US" sz="3200" b="1" dirty="0" smtClean="0">
                <a:latin typeface="Arial Black"/>
                <a:cs typeface="Arial Black"/>
              </a:rPr>
              <a:t> Ivan Ferreira </a:t>
            </a:r>
            <a:r>
              <a:rPr lang="en-US" sz="3200" b="1" dirty="0" err="1" smtClean="0">
                <a:latin typeface="Arial Black"/>
                <a:cs typeface="Arial Black"/>
              </a:rPr>
              <a:t>Gontijo</a:t>
            </a:r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Prof. Rodrigo </a:t>
            </a:r>
            <a:r>
              <a:rPr lang="en-US" sz="3200" b="1" dirty="0" err="1" smtClean="0">
                <a:latin typeface="Arial Black"/>
                <a:cs typeface="Arial Black"/>
              </a:rPr>
              <a:t>Capelato</a:t>
            </a:r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FUNADESP/SEMESP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34561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6603" y="2147390"/>
            <a:ext cx="75969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PRODUÇÃO CIENTÍFICA 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NO BRASIL </a:t>
            </a:r>
            <a:endParaRPr lang="en-US" sz="4400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623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25" y="908014"/>
            <a:ext cx="7173096" cy="5263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8531" y="3561880"/>
            <a:ext cx="40887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O </a:t>
            </a:r>
            <a:r>
              <a:rPr lang="en-US" dirty="0" err="1" smtClean="0">
                <a:latin typeface="+mj-lt"/>
              </a:rPr>
              <a:t>Brasil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é</a:t>
            </a:r>
            <a:r>
              <a:rPr lang="en-US" dirty="0" smtClean="0">
                <a:latin typeface="+mj-lt"/>
              </a:rPr>
              <a:t> o 13° </a:t>
            </a:r>
            <a:r>
              <a:rPr lang="en-US" dirty="0" err="1" smtClean="0">
                <a:latin typeface="+mj-lt"/>
              </a:rPr>
              <a:t>maior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produtor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artigos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8955" y="165666"/>
            <a:ext cx="667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PRODUÇÃO DE ARTIGOS CIENTÍFICOS </a:t>
            </a:r>
            <a:endParaRPr lang="en-US" sz="2400" dirty="0"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071" y="632302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www.capes.gov.br</a:t>
            </a:r>
            <a:r>
              <a:rPr lang="en-US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4194" y="6405859"/>
            <a:ext cx="234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CLARIVATE ANALYTICS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8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9236"/>
            <a:ext cx="8759027" cy="635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29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3985" y="165666"/>
            <a:ext cx="4155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PEDIDOS DE PATENTES </a:t>
            </a:r>
            <a:endParaRPr lang="en-US" sz="2400" dirty="0">
              <a:latin typeface="Arial Black"/>
              <a:cs typeface="Arial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82" y="706642"/>
            <a:ext cx="5011167" cy="5585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74809" y="6419714"/>
            <a:ext cx="2160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www.senado.gov.br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495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6780" y="842151"/>
            <a:ext cx="67643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latin typeface="Arial"/>
                <a:cs typeface="Arial"/>
              </a:rPr>
              <a:t>Quanto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custa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ao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Brasil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prorrogar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patentes</a:t>
            </a:r>
            <a:r>
              <a:rPr lang="en-US" sz="2400" b="1" dirty="0">
                <a:latin typeface="Arial"/>
                <a:cs typeface="Arial"/>
              </a:rPr>
              <a:t> de </a:t>
            </a:r>
            <a:r>
              <a:rPr lang="en-US" sz="2400" b="1" dirty="0" err="1">
                <a:latin typeface="Arial"/>
                <a:cs typeface="Arial"/>
              </a:rPr>
              <a:t>medicamentos</a:t>
            </a:r>
            <a:r>
              <a:rPr lang="en-US" sz="2400" b="1" dirty="0" smtClean="0">
                <a:latin typeface="Arial"/>
                <a:cs typeface="Arial"/>
              </a:rPr>
              <a:t>?</a:t>
            </a:r>
          </a:p>
          <a:p>
            <a:pPr algn="just"/>
            <a:endParaRPr lang="en-US" sz="2400" b="1" dirty="0">
              <a:latin typeface="Arial"/>
              <a:cs typeface="Arial"/>
            </a:endParaRPr>
          </a:p>
          <a:p>
            <a:pPr algn="just"/>
            <a:r>
              <a:rPr lang="en-US" sz="2400" b="1" dirty="0">
                <a:latin typeface="Arial"/>
                <a:cs typeface="Arial"/>
              </a:rPr>
              <a:t>Um </a:t>
            </a:r>
            <a:r>
              <a:rPr lang="en-US" sz="2400" b="1" dirty="0" err="1">
                <a:latin typeface="Arial"/>
                <a:cs typeface="Arial"/>
              </a:rPr>
              <a:t>estudo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sugere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que</a:t>
            </a:r>
            <a:r>
              <a:rPr lang="en-US" sz="2400" b="1" dirty="0">
                <a:latin typeface="Arial"/>
                <a:cs typeface="Arial"/>
              </a:rPr>
              <a:t> o </a:t>
            </a:r>
            <a:r>
              <a:rPr lang="en-US" sz="2400" b="1" dirty="0" err="1">
                <a:latin typeface="Arial"/>
                <a:cs typeface="Arial"/>
              </a:rPr>
              <a:t>país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gastará</a:t>
            </a:r>
            <a:r>
              <a:rPr lang="en-US" sz="2400" b="1" dirty="0">
                <a:latin typeface="Arial"/>
                <a:cs typeface="Arial"/>
              </a:rPr>
              <a:t> R$ 2 </a:t>
            </a:r>
            <a:r>
              <a:rPr lang="en-US" sz="2400" b="1" dirty="0" err="1">
                <a:latin typeface="Arial"/>
                <a:cs typeface="Arial"/>
              </a:rPr>
              <a:t>bilhões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em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nove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drogas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err="1">
                <a:latin typeface="Arial"/>
                <a:cs typeface="Arial"/>
              </a:rPr>
              <a:t>cujos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genéricos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levarão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mais</a:t>
            </a:r>
            <a:r>
              <a:rPr lang="en-US" sz="2400" b="1" dirty="0">
                <a:latin typeface="Arial"/>
                <a:cs typeface="Arial"/>
              </a:rPr>
              <a:t> tempo </a:t>
            </a:r>
            <a:r>
              <a:rPr lang="en-US" sz="2400" b="1" dirty="0" err="1">
                <a:latin typeface="Arial"/>
                <a:cs typeface="Arial"/>
              </a:rPr>
              <a:t>para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chegar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ao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mercado</a:t>
            </a:r>
            <a:r>
              <a:rPr lang="en-US" sz="2400" b="1" dirty="0">
                <a:latin typeface="Arial"/>
                <a:cs typeface="Arial"/>
              </a:rPr>
              <a:t>. </a:t>
            </a:r>
            <a:endParaRPr lang="en-US" sz="2400" b="1" dirty="0" smtClean="0">
              <a:latin typeface="Arial"/>
              <a:cs typeface="Arial"/>
            </a:endParaRPr>
          </a:p>
          <a:p>
            <a:pPr algn="just"/>
            <a:endParaRPr lang="en-US" sz="2400" b="1" dirty="0">
              <a:latin typeface="Arial"/>
              <a:cs typeface="Arial"/>
            </a:endParaRPr>
          </a:p>
          <a:p>
            <a:pPr algn="just"/>
            <a:r>
              <a:rPr lang="en-US" sz="2400" b="1" dirty="0" smtClean="0">
                <a:latin typeface="Arial"/>
                <a:cs typeface="Arial"/>
              </a:rPr>
              <a:t>O </a:t>
            </a:r>
            <a:r>
              <a:rPr lang="en-US" sz="2400" b="1" dirty="0" err="1">
                <a:latin typeface="Arial"/>
                <a:cs typeface="Arial"/>
              </a:rPr>
              <a:t>procurador-geral</a:t>
            </a:r>
            <a:r>
              <a:rPr lang="en-US" sz="2400" b="1" dirty="0">
                <a:latin typeface="Arial"/>
                <a:cs typeface="Arial"/>
              </a:rPr>
              <a:t> da </a:t>
            </a:r>
            <a:r>
              <a:rPr lang="en-US" sz="2400" b="1" dirty="0" err="1">
                <a:latin typeface="Arial"/>
                <a:cs typeface="Arial"/>
              </a:rPr>
              <a:t>República</a:t>
            </a:r>
            <a:r>
              <a:rPr lang="en-US" sz="2400" b="1" dirty="0">
                <a:latin typeface="Arial"/>
                <a:cs typeface="Arial"/>
              </a:rPr>
              <a:t>, Rodrigo </a:t>
            </a:r>
            <a:r>
              <a:rPr lang="en-US" sz="2400" b="1" dirty="0" err="1">
                <a:latin typeface="Arial"/>
                <a:cs typeface="Arial"/>
              </a:rPr>
              <a:t>Janot</a:t>
            </a:r>
            <a:r>
              <a:rPr lang="en-US" sz="2400" b="1" dirty="0">
                <a:latin typeface="Arial"/>
                <a:cs typeface="Arial"/>
              </a:rPr>
              <a:t>, </a:t>
            </a:r>
            <a:r>
              <a:rPr lang="en-US" sz="2400" b="1" dirty="0" err="1">
                <a:latin typeface="Arial"/>
                <a:cs typeface="Arial"/>
              </a:rPr>
              <a:t>questiona</a:t>
            </a:r>
            <a:r>
              <a:rPr lang="en-US" sz="2400" b="1" dirty="0">
                <a:latin typeface="Arial"/>
                <a:cs typeface="Arial"/>
              </a:rPr>
              <a:t> no STF a </a:t>
            </a:r>
            <a:r>
              <a:rPr lang="en-US" sz="2400" b="1" dirty="0" err="1">
                <a:latin typeface="Arial"/>
                <a:cs typeface="Arial"/>
              </a:rPr>
              <a:t>possibilidade</a:t>
            </a:r>
            <a:r>
              <a:rPr lang="en-US" sz="2400" b="1" dirty="0">
                <a:latin typeface="Arial"/>
                <a:cs typeface="Arial"/>
              </a:rPr>
              <a:t> de </a:t>
            </a:r>
            <a:r>
              <a:rPr lang="en-US" sz="2400" b="1" dirty="0" err="1">
                <a:latin typeface="Arial"/>
                <a:cs typeface="Arial"/>
              </a:rPr>
              <a:t>estender</a:t>
            </a:r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err="1">
                <a:latin typeface="Arial"/>
                <a:cs typeface="Arial"/>
              </a:rPr>
              <a:t>patentes</a:t>
            </a:r>
            <a:endParaRPr lang="en-US" sz="2400" b="1" dirty="0">
              <a:latin typeface="Arial"/>
              <a:cs typeface="Arial"/>
            </a:endParaRPr>
          </a:p>
          <a:p>
            <a:pPr algn="just"/>
            <a:endParaRPr lang="en-US" sz="2400" b="1" dirty="0" smtClean="0">
              <a:latin typeface="Arial"/>
              <a:cs typeface="Arial"/>
            </a:endParaRPr>
          </a:p>
          <a:p>
            <a:pPr algn="just"/>
            <a:r>
              <a:rPr lang="en-US" sz="2400" b="1" dirty="0" smtClean="0">
                <a:latin typeface="Arial"/>
                <a:cs typeface="Arial"/>
              </a:rPr>
              <a:t>MARCELA BUSCATO</a:t>
            </a:r>
          </a:p>
          <a:p>
            <a:pPr algn="just"/>
            <a:r>
              <a:rPr lang="en-US" sz="2400" b="1" dirty="0" smtClean="0">
                <a:latin typeface="Arial"/>
                <a:cs typeface="Arial"/>
              </a:rPr>
              <a:t>REVISTA EXAME - 2016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3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5817" y="508039"/>
            <a:ext cx="7557753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QUEDA DOS RECURSOS 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DO </a:t>
            </a:r>
            <a:r>
              <a:rPr lang="en-US" sz="4400" b="1" dirty="0" err="1" smtClean="0">
                <a:latin typeface="Arial Black"/>
                <a:cs typeface="Arial Black"/>
              </a:rPr>
              <a:t>CNPq</a:t>
            </a:r>
            <a:r>
              <a:rPr lang="en-US" sz="4400" b="1" dirty="0" smtClean="0">
                <a:latin typeface="Arial Black"/>
                <a:cs typeface="Arial Black"/>
              </a:rPr>
              <a:t> E DA CAPES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NOS ÚLTIMOS ANOS </a:t>
            </a:r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0700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7620000" cy="5473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2538" y="6340154"/>
            <a:ext cx="381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Nature 548, 249–251 (10 August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2792" y="1279384"/>
            <a:ext cx="6801862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PESQUISA BÁSICA 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X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PESQUISA APLICADA</a:t>
            </a:r>
            <a:endParaRPr lang="en-US" sz="4400" b="1" dirty="0">
              <a:latin typeface="Arial Black"/>
              <a:cs typeface="Arial Black"/>
            </a:endParaRP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47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7" y="4272846"/>
            <a:ext cx="7580520" cy="800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1543" y="496778"/>
            <a:ext cx="4934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MODELO LINEAR 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919" y="5634193"/>
            <a:ext cx="8624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>
              <a:latin typeface="Arial"/>
              <a:cs typeface="Arial"/>
            </a:endParaRPr>
          </a:p>
          <a:p>
            <a:r>
              <a:rPr lang="pt-BR" dirty="0" smtClean="0">
                <a:latin typeface="Arial"/>
                <a:cs typeface="Arial"/>
              </a:rPr>
              <a:t>Donald </a:t>
            </a:r>
            <a:r>
              <a:rPr lang="pt-BR" dirty="0">
                <a:latin typeface="Arial"/>
                <a:cs typeface="Arial"/>
              </a:rPr>
              <a:t>E. Stokes, O Quadrante de Pasteur: A Ciência Básica e a Inovação Tecnológica, Editora Unicamp, 1ª edição.</a:t>
            </a:r>
            <a:br>
              <a:rPr lang="pt-BR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56" y="1644348"/>
            <a:ext cx="90868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Em</a:t>
            </a:r>
            <a:r>
              <a:rPr lang="en-US" sz="2000" b="1" dirty="0" smtClean="0">
                <a:latin typeface="Arial"/>
                <a:cs typeface="Arial"/>
              </a:rPr>
              <a:t> 1944, Franklin Roosevelt </a:t>
            </a:r>
            <a:r>
              <a:rPr lang="en-US" sz="2000" b="1" dirty="0" err="1" smtClean="0">
                <a:latin typeface="Arial"/>
                <a:cs typeface="Arial"/>
              </a:rPr>
              <a:t>pediu</a:t>
            </a:r>
            <a:r>
              <a:rPr lang="en-US" sz="2000" b="1" dirty="0" smtClean="0">
                <a:latin typeface="Arial"/>
                <a:cs typeface="Arial"/>
              </a:rPr>
              <a:t> a </a:t>
            </a:r>
            <a:r>
              <a:rPr lang="en-US" sz="2000" b="1" dirty="0" err="1" smtClean="0">
                <a:latin typeface="Arial"/>
                <a:cs typeface="Arial"/>
              </a:rPr>
              <a:t>Vannevar</a:t>
            </a:r>
            <a:r>
              <a:rPr lang="en-US" sz="2000" b="1" dirty="0" smtClean="0">
                <a:latin typeface="Arial"/>
                <a:cs typeface="Arial"/>
              </a:rPr>
              <a:t> Bush (</a:t>
            </a:r>
            <a:r>
              <a:rPr lang="en-US" sz="2000" b="1" dirty="0" err="1" smtClean="0">
                <a:latin typeface="Arial"/>
                <a:cs typeface="Arial"/>
              </a:rPr>
              <a:t>diretor</a:t>
            </a:r>
            <a:r>
              <a:rPr lang="en-US" sz="2000" b="1" dirty="0" smtClean="0">
                <a:latin typeface="Arial"/>
                <a:cs typeface="Arial"/>
              </a:rPr>
              <a:t> do Office of </a:t>
            </a:r>
          </a:p>
          <a:p>
            <a:r>
              <a:rPr lang="en-US" sz="2000" b="1" dirty="0" smtClean="0">
                <a:latin typeface="Arial"/>
                <a:cs typeface="Arial"/>
              </a:rPr>
              <a:t>Scientific Research and Development-OSRD, </a:t>
            </a:r>
            <a:r>
              <a:rPr lang="en-US" sz="2000" b="1" dirty="0" err="1" smtClean="0">
                <a:latin typeface="Arial"/>
                <a:cs typeface="Arial"/>
              </a:rPr>
              <a:t>criado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durante</a:t>
            </a:r>
            <a:r>
              <a:rPr lang="en-US" sz="2000" b="1" dirty="0" smtClean="0">
                <a:latin typeface="Arial"/>
                <a:cs typeface="Arial"/>
              </a:rPr>
              <a:t> a </a:t>
            </a:r>
            <a:r>
              <a:rPr lang="en-US" sz="2000" b="1" dirty="0" err="1" smtClean="0">
                <a:latin typeface="Arial"/>
                <a:cs typeface="Arial"/>
              </a:rPr>
              <a:t>guerra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</a:p>
          <a:p>
            <a:r>
              <a:rPr lang="en-US" sz="2000" b="1" dirty="0" smtClean="0">
                <a:latin typeface="Arial"/>
                <a:cs typeface="Arial"/>
              </a:rPr>
              <a:t>Para </a:t>
            </a:r>
            <a:r>
              <a:rPr lang="en-US" sz="2000" b="1" dirty="0" err="1" smtClean="0">
                <a:latin typeface="Arial"/>
                <a:cs typeface="Arial"/>
              </a:rPr>
              <a:t>prever</a:t>
            </a:r>
            <a:r>
              <a:rPr lang="en-US" sz="2000" b="1" dirty="0" smtClean="0">
                <a:latin typeface="Arial"/>
                <a:cs typeface="Arial"/>
              </a:rPr>
              <a:t> o </a:t>
            </a:r>
            <a:r>
              <a:rPr lang="en-US" sz="2000" b="1" dirty="0" err="1" smtClean="0">
                <a:latin typeface="Arial"/>
                <a:cs typeface="Arial"/>
              </a:rPr>
              <a:t>papel</a:t>
            </a:r>
            <a:r>
              <a:rPr lang="en-US" sz="2000" b="1" dirty="0" smtClean="0">
                <a:latin typeface="Arial"/>
                <a:cs typeface="Arial"/>
              </a:rPr>
              <a:t> da </a:t>
            </a:r>
            <a:r>
              <a:rPr lang="en-US" sz="2000" b="1" dirty="0" err="1" smtClean="0">
                <a:latin typeface="Arial"/>
                <a:cs typeface="Arial"/>
              </a:rPr>
              <a:t>Ciência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b="1" dirty="0" err="1" smtClean="0">
                <a:latin typeface="Arial"/>
                <a:cs typeface="Arial"/>
              </a:rPr>
              <a:t>em</a:t>
            </a:r>
            <a:r>
              <a:rPr lang="en-US" sz="2000" b="1" dirty="0" smtClean="0">
                <a:latin typeface="Arial"/>
                <a:cs typeface="Arial"/>
              </a:rPr>
              <a:t> tempo de </a:t>
            </a:r>
            <a:r>
              <a:rPr lang="en-US" sz="2000" b="1" dirty="0" err="1" smtClean="0">
                <a:latin typeface="Arial"/>
                <a:cs typeface="Arial"/>
              </a:rPr>
              <a:t>paz</a:t>
            </a:r>
            <a:r>
              <a:rPr lang="en-US" sz="2000" b="1" dirty="0" smtClean="0">
                <a:latin typeface="Arial"/>
                <a:cs typeface="Arial"/>
              </a:rPr>
              <a:t>. </a:t>
            </a: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 i="1" dirty="0" smtClean="0">
                <a:latin typeface="Arial"/>
                <a:cs typeface="Arial"/>
              </a:rPr>
              <a:t>The Endless Frontier: A report to the President on a Program for Postwar </a:t>
            </a:r>
          </a:p>
          <a:p>
            <a:r>
              <a:rPr lang="en-US" sz="2000" b="1" i="1" dirty="0" smtClean="0">
                <a:latin typeface="Arial"/>
                <a:cs typeface="Arial"/>
              </a:rPr>
              <a:t>Scientific Research. </a:t>
            </a:r>
            <a:endParaRPr lang="en-US" sz="2000" b="1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5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948267" y="576107"/>
            <a:ext cx="6739466" cy="541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POLÍTICAS PÚBLICAS NA PESQUISA E</a:t>
            </a:r>
            <a:r>
              <a:rPr lang="en-US" sz="2400" b="1" dirty="0" smtClean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 Black"/>
                <a:cs typeface="Arial Black"/>
              </a:rPr>
              <a:t>PÓS GRADUAÇÃO 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/>
              </a:solidFill>
              <a:latin typeface="Arial Black"/>
              <a:cs typeface="Arial Black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Arial Black"/>
                <a:cs typeface="Arial Black"/>
              </a:rPr>
              <a:t>Rui Curi</a:t>
            </a:r>
          </a:p>
          <a:p>
            <a:pPr algn="l"/>
            <a:endParaRPr lang="en-US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Programa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de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Pós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Graduação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Interdisciplinar</a:t>
            </a:r>
            <a:endParaRPr lang="en-US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em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Ciências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da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Saúde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– UNICSUL</a:t>
            </a:r>
          </a:p>
          <a:p>
            <a:endParaRPr lang="en-US" sz="2000" b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r"/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Diretor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Presidente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da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Fundação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Butantan</a:t>
            </a: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			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Diretor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Cultural do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Instituto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Arial"/>
                <a:cs typeface="Arial"/>
              </a:rPr>
              <a:t>Butantan</a:t>
            </a: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  </a:t>
            </a:r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" name="Picture 18" descr="Untitled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9" r="753"/>
          <a:stretch/>
        </p:blipFill>
        <p:spPr bwMode="auto">
          <a:xfrm>
            <a:off x="6419060" y="3501056"/>
            <a:ext cx="2550284" cy="84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utantan-anti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56" y="5126884"/>
            <a:ext cx="704079" cy="9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24" y="832301"/>
            <a:ext cx="7465914" cy="5897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9951" y="6336439"/>
            <a:ext cx="728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curryja.files.wordpress.com</a:t>
            </a:r>
            <a:r>
              <a:rPr lang="en-US" dirty="0"/>
              <a:t>/2013/05/</a:t>
            </a:r>
            <a:r>
              <a:rPr lang="en-US" dirty="0" err="1"/>
              <a:t>pasteur.jpg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9433" y="109990"/>
            <a:ext cx="5224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 Black"/>
                <a:cs typeface="Arial Black"/>
              </a:rPr>
              <a:t>QUADRANTE DE PASTEUR   </a:t>
            </a:r>
          </a:p>
          <a:p>
            <a:pPr algn="ctr"/>
            <a:r>
              <a:rPr lang="en-US" b="1" dirty="0" smtClean="0">
                <a:latin typeface="Arial Black"/>
                <a:cs typeface="Arial Black"/>
              </a:rPr>
              <a:t>CIENTISTA POLÍTICO DONALD STOLKE</a:t>
            </a:r>
            <a:endParaRPr lang="en-US" b="1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3311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2" y="873890"/>
            <a:ext cx="8966647" cy="49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588" y="1071833"/>
            <a:ext cx="4305578" cy="4888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871" y="6193989"/>
            <a:ext cx="86706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latin typeface="Apple Symbols"/>
                <a:cs typeface="Apple Symbols"/>
              </a:rPr>
              <a:t>Donald E. Stokes, O Quadrante de Pasteur: A Ciência Básica e a Inovação Tecnológica, </a:t>
            </a:r>
            <a:r>
              <a:rPr lang="pt-BR" sz="1600" dirty="0" smtClean="0">
                <a:latin typeface="Apple Symbols"/>
                <a:cs typeface="Apple Symbols"/>
              </a:rPr>
              <a:t>Editora </a:t>
            </a:r>
            <a:r>
              <a:rPr lang="pt-BR" sz="1600" dirty="0">
                <a:latin typeface="Apple Symbols"/>
                <a:cs typeface="Apple Symbols"/>
              </a:rPr>
              <a:t>Unicamp, 1ª edição.</a:t>
            </a:r>
            <a:br>
              <a:rPr lang="pt-BR" sz="1600" dirty="0">
                <a:latin typeface="Apple Symbols"/>
                <a:cs typeface="Apple Symbols"/>
              </a:rPr>
            </a:br>
            <a:endParaRPr lang="en-US" sz="1600" dirty="0">
              <a:latin typeface="Apple Symbols"/>
              <a:cs typeface="Apple Symbol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8805" y="256840"/>
            <a:ext cx="659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Black"/>
                <a:cs typeface="Arial Black"/>
              </a:rPr>
              <a:t>CONHECIMENTO </a:t>
            </a:r>
            <a:r>
              <a:rPr lang="en-US" sz="2400" i="1" dirty="0" smtClean="0">
                <a:latin typeface="Arial Black"/>
                <a:cs typeface="Arial Black"/>
              </a:rPr>
              <a:t>versus</a:t>
            </a:r>
            <a:r>
              <a:rPr lang="en-US" sz="2400" dirty="0" smtClean="0">
                <a:latin typeface="Arial Black"/>
                <a:cs typeface="Arial Black"/>
              </a:rPr>
              <a:t> TECNOLOGIA </a:t>
            </a:r>
            <a:endParaRPr lang="en-US" sz="24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866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0378" y="1279384"/>
            <a:ext cx="382668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AUSTRALIA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X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BRASIL</a:t>
            </a:r>
            <a:endParaRPr lang="en-US" sz="4400" b="1" dirty="0">
              <a:latin typeface="Arial Black"/>
              <a:cs typeface="Arial Black"/>
            </a:endParaRP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603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60" y="729000"/>
            <a:ext cx="4775681" cy="54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1559" y="6266699"/>
            <a:ext cx="613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Revista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Exame</a:t>
            </a:r>
            <a:r>
              <a:rPr lang="en-US" dirty="0">
                <a:latin typeface="Arial"/>
                <a:cs typeface="Arial"/>
              </a:rPr>
              <a:t> (50 </a:t>
            </a:r>
            <a:r>
              <a:rPr lang="en-US" dirty="0" err="1">
                <a:latin typeface="Arial"/>
                <a:cs typeface="Arial"/>
              </a:rPr>
              <a:t>anos</a:t>
            </a:r>
            <a:r>
              <a:rPr lang="en-US" dirty="0">
                <a:latin typeface="Arial"/>
                <a:cs typeface="Arial"/>
              </a:rPr>
              <a:t>) – O </a:t>
            </a:r>
            <a:r>
              <a:rPr lang="en-US" dirty="0" err="1">
                <a:latin typeface="Arial"/>
                <a:cs typeface="Arial"/>
              </a:rPr>
              <a:t>Poder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Conhecimento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6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78" y="729000"/>
            <a:ext cx="6662446" cy="54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1559" y="6266699"/>
            <a:ext cx="613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Revista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Exame</a:t>
            </a:r>
            <a:r>
              <a:rPr lang="en-US" dirty="0">
                <a:latin typeface="Arial"/>
                <a:cs typeface="Arial"/>
              </a:rPr>
              <a:t> (50 </a:t>
            </a:r>
            <a:r>
              <a:rPr lang="en-US" dirty="0" err="1">
                <a:latin typeface="Arial"/>
                <a:cs typeface="Arial"/>
              </a:rPr>
              <a:t>anos</a:t>
            </a:r>
            <a:r>
              <a:rPr lang="en-US" dirty="0">
                <a:latin typeface="Arial"/>
                <a:cs typeface="Arial"/>
              </a:rPr>
              <a:t>) – O </a:t>
            </a:r>
            <a:r>
              <a:rPr lang="en-US" dirty="0" err="1">
                <a:latin typeface="Arial"/>
                <a:cs typeface="Arial"/>
              </a:rPr>
              <a:t>Poder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Conhecimento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1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65" y="549000"/>
            <a:ext cx="493827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1559" y="6266699"/>
            <a:ext cx="613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Revista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Exame</a:t>
            </a:r>
            <a:r>
              <a:rPr lang="en-US" dirty="0">
                <a:latin typeface="Arial"/>
                <a:cs typeface="Arial"/>
              </a:rPr>
              <a:t> (50 </a:t>
            </a:r>
            <a:r>
              <a:rPr lang="en-US" dirty="0" err="1">
                <a:latin typeface="Arial"/>
                <a:cs typeface="Arial"/>
              </a:rPr>
              <a:t>anos</a:t>
            </a:r>
            <a:r>
              <a:rPr lang="en-US" dirty="0">
                <a:latin typeface="Arial"/>
                <a:cs typeface="Arial"/>
              </a:rPr>
              <a:t>) – O </a:t>
            </a:r>
            <a:r>
              <a:rPr lang="en-US" dirty="0" err="1">
                <a:latin typeface="Arial"/>
                <a:cs typeface="Arial"/>
              </a:rPr>
              <a:t>Poder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Conhecimento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0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10" y="192027"/>
            <a:ext cx="3301896" cy="6284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1559" y="6378355"/>
            <a:ext cx="613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Revista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Exame</a:t>
            </a:r>
            <a:r>
              <a:rPr lang="en-US" dirty="0">
                <a:latin typeface="Arial"/>
                <a:cs typeface="Arial"/>
              </a:rPr>
              <a:t> (50 </a:t>
            </a:r>
            <a:r>
              <a:rPr lang="en-US" dirty="0" err="1">
                <a:latin typeface="Arial"/>
                <a:cs typeface="Arial"/>
              </a:rPr>
              <a:t>anos</a:t>
            </a:r>
            <a:r>
              <a:rPr lang="en-US" dirty="0">
                <a:latin typeface="Arial"/>
                <a:cs typeface="Arial"/>
              </a:rPr>
              <a:t>) – O </a:t>
            </a:r>
            <a:r>
              <a:rPr lang="en-US" dirty="0" err="1">
                <a:latin typeface="Arial"/>
                <a:cs typeface="Arial"/>
              </a:rPr>
              <a:t>Poder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Conhecimento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9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148" y="1579105"/>
            <a:ext cx="6241888" cy="4401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EMPREGABILIDADE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65128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98" y="399881"/>
            <a:ext cx="5292104" cy="6082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02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078" y="1331084"/>
            <a:ext cx="67692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CIÊNCIA E TECNOLOGIA </a:t>
            </a:r>
          </a:p>
          <a:p>
            <a:pPr algn="ctr"/>
            <a:endParaRPr lang="en-US" sz="3200" b="1" dirty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NA  GERAÇÃO DE RIQUEZA E </a:t>
            </a:r>
          </a:p>
          <a:p>
            <a:pPr algn="ctr"/>
            <a:endParaRPr lang="en-US" sz="3200" b="1" dirty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339765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225" y="212311"/>
            <a:ext cx="7378943" cy="7109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MAIS RECURSOS PARA</a:t>
            </a: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CIÊNCIA, TECNOLOGIA </a:t>
            </a: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E INOVAÇÃO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9072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ocorre</a:t>
            </a:r>
            <a:r>
              <a:rPr lang="en-US" dirty="0" smtClean="0"/>
              <a:t> </a:t>
            </a:r>
            <a:r>
              <a:rPr lang="en-US" dirty="0" err="1" smtClean="0"/>
              <a:t>corte</a:t>
            </a:r>
            <a:r>
              <a:rPr lang="en-US" dirty="0" smtClean="0"/>
              <a:t> de </a:t>
            </a:r>
            <a:r>
              <a:rPr lang="en-US" dirty="0" err="1" smtClean="0"/>
              <a:t>verba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Ciência</a:t>
            </a:r>
            <a:r>
              <a:rPr lang="en-US" dirty="0" smtClean="0"/>
              <a:t> e </a:t>
            </a:r>
            <a:r>
              <a:rPr lang="en-US" dirty="0" err="1" smtClean="0"/>
              <a:t>Tecnologia</a:t>
            </a:r>
            <a:r>
              <a:rPr lang="en-US" dirty="0" smtClean="0"/>
              <a:t>?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85" y="1996195"/>
            <a:ext cx="8446126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en-US" sz="3300" dirty="0" smtClean="0">
                <a:latin typeface="Arial"/>
                <a:cs typeface="Arial"/>
              </a:rPr>
              <a:t>“</a:t>
            </a:r>
            <a:r>
              <a:rPr lang="en-US" sz="3300" dirty="0" err="1" smtClean="0">
                <a:latin typeface="Arial"/>
                <a:cs typeface="Arial"/>
              </a:rPr>
              <a:t>Falta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diálogo</a:t>
            </a:r>
            <a:r>
              <a:rPr lang="en-US" sz="3300" dirty="0" smtClean="0">
                <a:latin typeface="Arial"/>
                <a:cs typeface="Arial"/>
              </a:rPr>
              <a:t> da </a:t>
            </a:r>
            <a:r>
              <a:rPr lang="en-US" sz="3300" dirty="0" err="1" smtClean="0">
                <a:latin typeface="Arial"/>
                <a:cs typeface="Arial"/>
              </a:rPr>
              <a:t>comunidade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científica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brasileira</a:t>
            </a:r>
            <a:r>
              <a:rPr lang="en-US" sz="3300" dirty="0" smtClean="0">
                <a:latin typeface="Arial"/>
                <a:cs typeface="Arial"/>
              </a:rPr>
              <a:t> com o restante da </a:t>
            </a:r>
            <a:r>
              <a:rPr lang="en-US" sz="3300" dirty="0" err="1" smtClean="0">
                <a:latin typeface="Arial"/>
                <a:cs typeface="Arial"/>
              </a:rPr>
              <a:t>sociedade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sobre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quais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desafios</a:t>
            </a:r>
            <a:r>
              <a:rPr lang="en-US" sz="3300" dirty="0" smtClean="0">
                <a:latin typeface="Arial"/>
                <a:cs typeface="Arial"/>
              </a:rPr>
              <a:t> a </a:t>
            </a:r>
            <a:r>
              <a:rPr lang="en-US" sz="3300" dirty="0" err="1" smtClean="0">
                <a:latin typeface="Arial"/>
                <a:cs typeface="Arial"/>
              </a:rPr>
              <a:t>própria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sociedade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gostaria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ver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resolvidos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pelos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cientistas</a:t>
            </a:r>
            <a:r>
              <a:rPr lang="en-US" sz="3300" dirty="0" smtClean="0">
                <a:latin typeface="Arial"/>
                <a:cs typeface="Arial"/>
              </a:rPr>
              <a:t>. </a:t>
            </a:r>
            <a:r>
              <a:rPr lang="en-US" sz="3300" dirty="0" err="1" smtClean="0">
                <a:latin typeface="Arial"/>
                <a:cs typeface="Arial"/>
              </a:rPr>
              <a:t>Esta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visão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deveria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estar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nas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estratégias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ciência</a:t>
            </a:r>
            <a:r>
              <a:rPr lang="en-US" sz="3300" dirty="0" smtClean="0">
                <a:latin typeface="Arial"/>
                <a:cs typeface="Arial"/>
              </a:rPr>
              <a:t> e </a:t>
            </a:r>
            <a:r>
              <a:rPr lang="en-US" sz="3300" dirty="0" err="1" smtClean="0">
                <a:latin typeface="Arial"/>
                <a:cs typeface="Arial"/>
              </a:rPr>
              <a:t>tecnologia</a:t>
            </a:r>
            <a:r>
              <a:rPr lang="en-US" sz="3300" dirty="0" smtClean="0">
                <a:latin typeface="Arial"/>
                <a:cs typeface="Arial"/>
              </a:rPr>
              <a:t> mas </a:t>
            </a:r>
            <a:r>
              <a:rPr lang="en-US" sz="3300" dirty="0" err="1" smtClean="0">
                <a:latin typeface="Arial"/>
                <a:cs typeface="Arial"/>
              </a:rPr>
              <a:t>não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está</a:t>
            </a:r>
            <a:r>
              <a:rPr lang="en-US" sz="3300" dirty="0" smtClean="0">
                <a:latin typeface="Arial"/>
                <a:cs typeface="Arial"/>
              </a:rPr>
              <a:t>. </a:t>
            </a:r>
            <a:r>
              <a:rPr lang="en-US" sz="3300" dirty="0" err="1" smtClean="0">
                <a:latin typeface="Arial"/>
                <a:cs typeface="Arial"/>
              </a:rPr>
              <a:t>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documentos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muitas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vezes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atendem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pleitos</a:t>
            </a:r>
            <a:r>
              <a:rPr lang="en-US" sz="3300" dirty="0" smtClean="0">
                <a:latin typeface="Arial"/>
                <a:cs typeface="Arial"/>
              </a:rPr>
              <a:t> da </a:t>
            </a:r>
            <a:r>
              <a:rPr lang="en-US" sz="3300" dirty="0" err="1" smtClean="0">
                <a:latin typeface="Arial"/>
                <a:cs typeface="Arial"/>
              </a:rPr>
              <a:t>comunidade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científica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em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detrimento</a:t>
            </a:r>
            <a:r>
              <a:rPr lang="en-US" sz="3300" dirty="0" smtClean="0">
                <a:latin typeface="Arial"/>
                <a:cs typeface="Arial"/>
              </a:rPr>
              <a:t> das </a:t>
            </a:r>
            <a:r>
              <a:rPr lang="en-US" sz="3300" dirty="0" err="1" smtClean="0">
                <a:latin typeface="Arial"/>
                <a:cs typeface="Arial"/>
              </a:rPr>
              <a:t>necessidades</a:t>
            </a:r>
            <a:r>
              <a:rPr lang="en-US" sz="3300" dirty="0" smtClean="0">
                <a:latin typeface="Arial"/>
                <a:cs typeface="Arial"/>
              </a:rPr>
              <a:t> do </a:t>
            </a:r>
            <a:r>
              <a:rPr lang="en-US" sz="3300" dirty="0" err="1" smtClean="0">
                <a:latin typeface="Arial"/>
                <a:cs typeface="Arial"/>
              </a:rPr>
              <a:t>país</a:t>
            </a:r>
            <a:r>
              <a:rPr lang="en-US" sz="3300" dirty="0" smtClean="0">
                <a:latin typeface="Arial"/>
                <a:cs typeface="Arial"/>
              </a:rPr>
              <a:t>, o </a:t>
            </a:r>
            <a:r>
              <a:rPr lang="en-US" sz="3300" dirty="0" err="1" smtClean="0">
                <a:latin typeface="Arial"/>
                <a:cs typeface="Arial"/>
              </a:rPr>
              <a:t>que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é</a:t>
            </a:r>
            <a:r>
              <a:rPr lang="en-US" sz="3300" dirty="0" smtClean="0">
                <a:latin typeface="Arial"/>
                <a:cs typeface="Arial"/>
              </a:rPr>
              <a:t> um </a:t>
            </a:r>
            <a:r>
              <a:rPr lang="en-US" sz="3300" dirty="0" err="1" smtClean="0">
                <a:latin typeface="Arial"/>
                <a:cs typeface="Arial"/>
              </a:rPr>
              <a:t>erro</a:t>
            </a:r>
            <a:r>
              <a:rPr lang="en-US" sz="3300" dirty="0" smtClean="0">
                <a:latin typeface="Arial"/>
                <a:cs typeface="Arial"/>
              </a:rPr>
              <a:t>.”</a:t>
            </a:r>
            <a:endParaRPr lang="en-US" sz="33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900" dirty="0" smtClean="0">
                <a:latin typeface="Arial"/>
                <a:cs typeface="Arial"/>
              </a:rPr>
              <a:t>Fernanda De </a:t>
            </a:r>
            <a:r>
              <a:rPr lang="en-US" sz="2900" dirty="0" err="1" smtClean="0">
                <a:latin typeface="Arial"/>
                <a:cs typeface="Arial"/>
              </a:rPr>
              <a:t>Negri</a:t>
            </a:r>
            <a:r>
              <a:rPr lang="en-US" sz="2900" dirty="0" smtClean="0">
                <a:latin typeface="Arial"/>
                <a:cs typeface="Arial"/>
              </a:rPr>
              <a:t> </a:t>
            </a:r>
            <a:r>
              <a:rPr lang="en-US" sz="2900" dirty="0" smtClean="0"/>
              <a:t>(</a:t>
            </a:r>
            <a:r>
              <a:rPr lang="en-US" sz="2900" dirty="0" err="1" smtClean="0"/>
              <a:t>Instituto</a:t>
            </a:r>
            <a:r>
              <a:rPr lang="en-US" sz="2900" dirty="0" smtClean="0"/>
              <a:t> de </a:t>
            </a:r>
            <a:r>
              <a:rPr lang="en-US" sz="2900" dirty="0" err="1" smtClean="0"/>
              <a:t>Pesquisa</a:t>
            </a:r>
            <a:r>
              <a:rPr lang="en-US" sz="2900" dirty="0" smtClean="0"/>
              <a:t> </a:t>
            </a:r>
            <a:r>
              <a:rPr lang="en-US" sz="2900" dirty="0" err="1" smtClean="0"/>
              <a:t>Econômica</a:t>
            </a:r>
            <a:r>
              <a:rPr lang="en-US" sz="2900" dirty="0" smtClean="0"/>
              <a:t> </a:t>
            </a:r>
            <a:r>
              <a:rPr lang="en-US" sz="2900" dirty="0" err="1" smtClean="0"/>
              <a:t>Aplicada</a:t>
            </a:r>
            <a:r>
              <a:rPr lang="en-US" sz="2900" dirty="0" smtClean="0"/>
              <a:t> – IPEA)</a:t>
            </a:r>
          </a:p>
          <a:p>
            <a:pPr marL="0" indent="0">
              <a:buNone/>
            </a:pPr>
            <a:r>
              <a:rPr lang="en-US" sz="2900" dirty="0" err="1" smtClean="0">
                <a:latin typeface="Arial"/>
                <a:cs typeface="Arial"/>
              </a:rPr>
              <a:t>Revista</a:t>
            </a:r>
            <a:r>
              <a:rPr lang="en-US" sz="2900" dirty="0" smtClean="0">
                <a:latin typeface="Arial"/>
                <a:cs typeface="Arial"/>
              </a:rPr>
              <a:t> </a:t>
            </a:r>
            <a:r>
              <a:rPr lang="en-US" sz="2900" dirty="0" err="1">
                <a:latin typeface="Arial"/>
                <a:cs typeface="Arial"/>
              </a:rPr>
              <a:t>Exame</a:t>
            </a:r>
            <a:r>
              <a:rPr lang="en-US" sz="2900" dirty="0">
                <a:latin typeface="Arial"/>
                <a:cs typeface="Arial"/>
              </a:rPr>
              <a:t> (50 </a:t>
            </a:r>
            <a:r>
              <a:rPr lang="en-US" sz="2900" dirty="0" err="1">
                <a:latin typeface="Arial"/>
                <a:cs typeface="Arial"/>
              </a:rPr>
              <a:t>anos</a:t>
            </a:r>
            <a:r>
              <a:rPr lang="en-US" sz="2900" dirty="0">
                <a:latin typeface="Arial"/>
                <a:cs typeface="Arial"/>
              </a:rPr>
              <a:t>) – O </a:t>
            </a:r>
            <a:r>
              <a:rPr lang="en-US" sz="2900" dirty="0" err="1">
                <a:latin typeface="Arial"/>
                <a:cs typeface="Arial"/>
              </a:rPr>
              <a:t>Poder</a:t>
            </a:r>
            <a:r>
              <a:rPr lang="en-US" sz="2900" dirty="0">
                <a:latin typeface="Arial"/>
                <a:cs typeface="Arial"/>
              </a:rPr>
              <a:t> do </a:t>
            </a:r>
            <a:r>
              <a:rPr lang="en-US" sz="2900" dirty="0" err="1">
                <a:latin typeface="Arial"/>
                <a:cs typeface="Arial"/>
              </a:rPr>
              <a:t>Conhecimento</a:t>
            </a:r>
            <a:endParaRPr lang="en-US" sz="29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sz="29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 PROGRAMA DE CIÊNCIA TECNOLOGIA E INOVAÇÃO DO BRASIL (PCTI-BR)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incluir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construção</a:t>
            </a:r>
            <a:r>
              <a:rPr lang="en-US" dirty="0" smtClean="0"/>
              <a:t> do </a:t>
            </a:r>
            <a:r>
              <a:rPr lang="en-US" dirty="0" err="1" smtClean="0"/>
              <a:t>programa</a:t>
            </a:r>
            <a:r>
              <a:rPr lang="en-US" dirty="0" smtClean="0"/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dirty="0" err="1"/>
              <a:t>R</a:t>
            </a:r>
            <a:r>
              <a:rPr lang="en-US" dirty="0" err="1" smtClean="0"/>
              <a:t>epresentantes</a:t>
            </a:r>
            <a:r>
              <a:rPr lang="en-US" dirty="0" smtClean="0"/>
              <a:t> das </a:t>
            </a:r>
            <a:r>
              <a:rPr lang="en-US" dirty="0" err="1" smtClean="0"/>
              <a:t>Universidades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e </a:t>
            </a:r>
            <a:r>
              <a:rPr lang="en-US" dirty="0" err="1" smtClean="0"/>
              <a:t>Privadas</a:t>
            </a:r>
            <a:r>
              <a:rPr lang="en-US" dirty="0" smtClean="0"/>
              <a:t>, </a:t>
            </a:r>
            <a:r>
              <a:rPr lang="en-US" dirty="0" err="1" smtClean="0"/>
              <a:t>Institutos</a:t>
            </a:r>
            <a:r>
              <a:rPr lang="en-US" dirty="0" smtClean="0"/>
              <a:t> de </a:t>
            </a:r>
            <a:r>
              <a:rPr lang="en-US" dirty="0" err="1" smtClean="0"/>
              <a:t>Pesquisa</a:t>
            </a:r>
            <a:r>
              <a:rPr lang="en-US" dirty="0"/>
              <a:t>, do </a:t>
            </a:r>
            <a:r>
              <a:rPr lang="en-US" dirty="0" err="1"/>
              <a:t>setor</a:t>
            </a:r>
            <a:r>
              <a:rPr lang="en-US" dirty="0"/>
              <a:t> </a:t>
            </a:r>
            <a:r>
              <a:rPr lang="en-US" dirty="0" err="1"/>
              <a:t>produtivo</a:t>
            </a:r>
            <a:r>
              <a:rPr lang="en-US" dirty="0"/>
              <a:t> das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de </a:t>
            </a:r>
            <a:r>
              <a:rPr lang="en-US" dirty="0" err="1"/>
              <a:t>negócios</a:t>
            </a:r>
            <a:r>
              <a:rPr lang="en-US" dirty="0"/>
              <a:t>: </a:t>
            </a:r>
            <a:r>
              <a:rPr lang="en-US" dirty="0" err="1"/>
              <a:t>indústria</a:t>
            </a:r>
            <a:r>
              <a:rPr lang="en-US" dirty="0"/>
              <a:t> </a:t>
            </a:r>
            <a:r>
              <a:rPr lang="en-US" dirty="0" err="1"/>
              <a:t>farmacêutica</a:t>
            </a:r>
            <a:r>
              <a:rPr lang="en-US" dirty="0"/>
              <a:t>, de </a:t>
            </a:r>
            <a:r>
              <a:rPr lang="en-US" dirty="0" err="1"/>
              <a:t>cosméticos</a:t>
            </a:r>
            <a:r>
              <a:rPr lang="en-US" dirty="0"/>
              <a:t>, </a:t>
            </a:r>
            <a:r>
              <a:rPr lang="en-US" dirty="0" err="1"/>
              <a:t>agronegócio</a:t>
            </a:r>
            <a:r>
              <a:rPr lang="en-US" dirty="0"/>
              <a:t>..</a:t>
            </a:r>
            <a:r>
              <a:rPr lang="en-US" dirty="0" smtClean="0"/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haver</a:t>
            </a:r>
            <a:r>
              <a:rPr lang="en-US" dirty="0" smtClean="0"/>
              <a:t> </a:t>
            </a:r>
            <a:r>
              <a:rPr lang="en-US" dirty="0" err="1" smtClean="0"/>
              <a:t>discriminação</a:t>
            </a:r>
            <a:r>
              <a:rPr lang="en-US" dirty="0" smtClean="0"/>
              <a:t>. </a:t>
            </a:r>
            <a:r>
              <a:rPr lang="en-US" dirty="0" err="1" smtClean="0"/>
              <a:t>Onde</a:t>
            </a:r>
            <a:r>
              <a:rPr lang="en-US" dirty="0" smtClean="0"/>
              <a:t> tem </a:t>
            </a:r>
            <a:r>
              <a:rPr lang="en-US" dirty="0" err="1" smtClean="0"/>
              <a:t>cérebros</a:t>
            </a:r>
            <a:r>
              <a:rPr lang="en-US" dirty="0" smtClean="0"/>
              <a:t> </a:t>
            </a:r>
            <a:r>
              <a:rPr lang="en-US" dirty="0" err="1" smtClean="0"/>
              <a:t>brilhantes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faltar</a:t>
            </a:r>
            <a:r>
              <a:rPr lang="en-US" dirty="0" smtClean="0"/>
              <a:t> </a:t>
            </a:r>
            <a:r>
              <a:rPr lang="en-US" dirty="0" err="1" smtClean="0"/>
              <a:t>apoio</a:t>
            </a:r>
            <a:r>
              <a:rPr lang="en-US" dirty="0" smtClean="0"/>
              <a:t>.</a:t>
            </a:r>
            <a:r>
              <a:rPr lang="en-US" dirty="0"/>
              <a:t> </a:t>
            </a:r>
            <a:r>
              <a:rPr lang="en-US" dirty="0" smtClean="0"/>
              <a:t>PRECISA SER INCLUSIVA. </a:t>
            </a:r>
          </a:p>
          <a:p>
            <a:pPr algn="just">
              <a:lnSpc>
                <a:spcPct val="120000"/>
              </a:lnSpc>
            </a:pPr>
            <a:endParaRPr lang="en-US" dirty="0" smtClean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participar</a:t>
            </a:r>
            <a:r>
              <a:rPr lang="en-US" dirty="0" smtClean="0"/>
              <a:t> </a:t>
            </a:r>
            <a:r>
              <a:rPr lang="en-US" dirty="0" err="1" smtClean="0"/>
              <a:t>Economistas</a:t>
            </a:r>
            <a:r>
              <a:rPr lang="en-US" dirty="0" smtClean="0"/>
              <a:t> com </a:t>
            </a:r>
            <a:r>
              <a:rPr lang="en-US" dirty="0" err="1" smtClean="0"/>
              <a:t>visão</a:t>
            </a:r>
            <a:r>
              <a:rPr lang="en-US" dirty="0" smtClean="0"/>
              <a:t> </a:t>
            </a:r>
            <a:r>
              <a:rPr lang="en-US" dirty="0" err="1" smtClean="0"/>
              <a:t>estratégica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desenvolvimento</a:t>
            </a:r>
            <a:r>
              <a:rPr lang="en-US" dirty="0" smtClean="0"/>
              <a:t> do </a:t>
            </a:r>
            <a:r>
              <a:rPr lang="en-US" dirty="0" err="1" smtClean="0"/>
              <a:t>país</a:t>
            </a:r>
            <a:r>
              <a:rPr lang="en-US" dirty="0" smtClean="0"/>
              <a:t>.</a:t>
            </a:r>
          </a:p>
          <a:p>
            <a:pPr marL="0" indent="0" algn="just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O PROGRAMA DE CIÊNCIA TECNOLOGIA E INOVAÇÃO DO BRASIL (PCTI-BR)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534" y="142072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 err="1" smtClean="0"/>
              <a:t>Isenção</a:t>
            </a:r>
            <a:r>
              <a:rPr lang="en-US" dirty="0" smtClean="0"/>
              <a:t> fiscal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empresas</a:t>
            </a:r>
            <a:r>
              <a:rPr lang="en-US" dirty="0" smtClean="0"/>
              <a:t> </a:t>
            </a:r>
            <a:r>
              <a:rPr lang="en-US" dirty="0" err="1" smtClean="0"/>
              <a:t>comprometidas</a:t>
            </a:r>
            <a:r>
              <a:rPr lang="en-US" dirty="0" smtClean="0"/>
              <a:t> com o </a:t>
            </a:r>
            <a:r>
              <a:rPr lang="en-US" dirty="0" err="1" smtClean="0"/>
              <a:t>desenvolvimento</a:t>
            </a:r>
            <a:r>
              <a:rPr lang="en-US" dirty="0" smtClean="0"/>
              <a:t> </a:t>
            </a:r>
            <a:r>
              <a:rPr lang="en-US" dirty="0" err="1" smtClean="0"/>
              <a:t>tecnológico</a:t>
            </a:r>
            <a:r>
              <a:rPr lang="en-US" dirty="0" smtClean="0"/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en-US" dirty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 err="1" smtClean="0"/>
              <a:t>Empresas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tenham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etor</a:t>
            </a:r>
            <a:r>
              <a:rPr lang="en-US" dirty="0" smtClean="0"/>
              <a:t> de </a:t>
            </a:r>
            <a:r>
              <a:rPr lang="en-US" dirty="0" err="1" smtClean="0"/>
              <a:t>Pesquisa</a:t>
            </a:r>
            <a:r>
              <a:rPr lang="en-US" dirty="0" smtClean="0"/>
              <a:t> e </a:t>
            </a:r>
            <a:r>
              <a:rPr lang="en-US" dirty="0" err="1" smtClean="0"/>
              <a:t>Desenvolvimento</a:t>
            </a:r>
            <a:r>
              <a:rPr lang="en-US" dirty="0" smtClean="0"/>
              <a:t>. </a:t>
            </a:r>
          </a:p>
          <a:p>
            <a:pPr algn="just">
              <a:lnSpc>
                <a:spcPct val="160000"/>
              </a:lnSpc>
            </a:pPr>
            <a:endParaRPr lang="en-US" dirty="0" smtClean="0"/>
          </a:p>
          <a:p>
            <a:pPr marL="0" indent="0" algn="just">
              <a:lnSpc>
                <a:spcPct val="160000"/>
              </a:lnSpc>
              <a:buNone/>
            </a:pPr>
            <a:r>
              <a:rPr lang="en-US" dirty="0" err="1" smtClean="0"/>
              <a:t>Que</a:t>
            </a:r>
            <a:r>
              <a:rPr lang="en-US" dirty="0" smtClean="0"/>
              <a:t> tem </a:t>
            </a:r>
            <a:r>
              <a:rPr lang="en-US" dirty="0" err="1" smtClean="0"/>
              <a:t>pesquisadores</a:t>
            </a:r>
            <a:r>
              <a:rPr lang="en-US" dirty="0" smtClean="0"/>
              <a:t> (</a:t>
            </a:r>
            <a:r>
              <a:rPr lang="en-US" dirty="0" err="1" smtClean="0"/>
              <a:t>doutores</a:t>
            </a:r>
            <a:r>
              <a:rPr lang="en-US" dirty="0" smtClean="0"/>
              <a:t>/</a:t>
            </a:r>
            <a:r>
              <a:rPr lang="en-US" dirty="0" err="1" smtClean="0"/>
              <a:t>mestres</a:t>
            </a:r>
            <a:r>
              <a:rPr lang="en-US" dirty="0" smtClean="0"/>
              <a:t>) </a:t>
            </a:r>
            <a:r>
              <a:rPr lang="en-US" dirty="0" err="1" smtClean="0"/>
              <a:t>trabalhando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melhoria</a:t>
            </a:r>
            <a:r>
              <a:rPr lang="en-US" dirty="0" smtClean="0"/>
              <a:t> de </a:t>
            </a:r>
            <a:r>
              <a:rPr lang="en-US" dirty="0" err="1" smtClean="0"/>
              <a:t>produtos</a:t>
            </a:r>
            <a:r>
              <a:rPr lang="en-US" dirty="0" smtClean="0"/>
              <a:t> e </a:t>
            </a:r>
            <a:r>
              <a:rPr lang="en-US" dirty="0" err="1" smtClean="0"/>
              <a:t>processos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4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11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 PROGRAMA DE CIÊNCIA TECNOLOGIA E INOVAÇÃO DO BRASIL (PCTI-BR)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US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/>
              <a:t>As </a:t>
            </a:r>
            <a:r>
              <a:rPr lang="en-US" dirty="0" err="1" smtClean="0"/>
              <a:t>Universidades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tem </a:t>
            </a:r>
            <a:r>
              <a:rPr lang="en-US" dirty="0" err="1" smtClean="0"/>
              <a:t>parque</a:t>
            </a:r>
            <a:r>
              <a:rPr lang="en-US" dirty="0" smtClean="0"/>
              <a:t> de </a:t>
            </a:r>
            <a:r>
              <a:rPr lang="en-US" dirty="0" err="1" smtClean="0"/>
              <a:t>equipamentos</a:t>
            </a:r>
            <a:r>
              <a:rPr lang="en-US" dirty="0" smtClean="0"/>
              <a:t> de alto </a:t>
            </a:r>
            <a:r>
              <a:rPr lang="en-US" dirty="0" err="1" smtClean="0"/>
              <a:t>custo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motivadas</a:t>
            </a:r>
            <a:r>
              <a:rPr lang="en-US" dirty="0" smtClean="0"/>
              <a:t> a </a:t>
            </a:r>
            <a:r>
              <a:rPr lang="en-US" dirty="0" err="1" smtClean="0"/>
              <a:t>criarem</a:t>
            </a:r>
            <a:r>
              <a:rPr lang="en-US" dirty="0" smtClean="0"/>
              <a:t> </a:t>
            </a:r>
            <a:r>
              <a:rPr lang="en-US" dirty="0" err="1" smtClean="0"/>
              <a:t>Centros</a:t>
            </a:r>
            <a:r>
              <a:rPr lang="en-US" dirty="0" smtClean="0"/>
              <a:t> de </a:t>
            </a:r>
            <a:r>
              <a:rPr lang="en-US" dirty="0" err="1" smtClean="0"/>
              <a:t>Facilidades</a:t>
            </a:r>
            <a:r>
              <a:rPr lang="en-US" dirty="0" smtClean="0"/>
              <a:t> e </a:t>
            </a:r>
            <a:r>
              <a:rPr lang="en-US" dirty="0" err="1" smtClean="0"/>
              <a:t>Competências</a:t>
            </a:r>
            <a:r>
              <a:rPr lang="en-US" dirty="0" smtClean="0"/>
              <a:t> e 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acesso</a:t>
            </a:r>
            <a:r>
              <a:rPr lang="en-US" dirty="0" smtClean="0"/>
              <a:t> </a:t>
            </a:r>
            <a:r>
              <a:rPr lang="en-US" dirty="0" err="1" smtClean="0"/>
              <a:t>aos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setores</a:t>
            </a:r>
            <a:r>
              <a:rPr lang="en-US" dirty="0" smtClean="0"/>
              <a:t> </a:t>
            </a:r>
            <a:r>
              <a:rPr lang="en-US" dirty="0" err="1" smtClean="0"/>
              <a:t>produtivos</a:t>
            </a:r>
            <a:r>
              <a:rPr lang="en-US" dirty="0" smtClean="0"/>
              <a:t> e da </a:t>
            </a:r>
            <a:r>
              <a:rPr lang="en-US" dirty="0" err="1" smtClean="0"/>
              <a:t>sociedade</a:t>
            </a:r>
            <a:r>
              <a:rPr lang="en-US" dirty="0" smtClean="0"/>
              <a:t> </a:t>
            </a:r>
            <a:r>
              <a:rPr lang="en-US" dirty="0" err="1" smtClean="0"/>
              <a:t>incluindo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Universidades</a:t>
            </a:r>
            <a:r>
              <a:rPr lang="en-US" dirty="0" smtClean="0"/>
              <a:t>.  </a:t>
            </a:r>
            <a:r>
              <a:rPr lang="en-US" dirty="0" err="1" smtClean="0"/>
              <a:t>Isto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gerar</a:t>
            </a:r>
            <a:r>
              <a:rPr lang="en-US" dirty="0" smtClean="0"/>
              <a:t> </a:t>
            </a:r>
            <a:r>
              <a:rPr lang="en-US" dirty="0" err="1" smtClean="0"/>
              <a:t>recursos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manter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equipamentos</a:t>
            </a:r>
            <a:r>
              <a:rPr lang="en-US" dirty="0" smtClean="0"/>
              <a:t> e </a:t>
            </a:r>
            <a:r>
              <a:rPr lang="en-US" dirty="0" err="1" smtClean="0"/>
              <a:t>permitir</a:t>
            </a:r>
            <a:r>
              <a:rPr lang="en-US" dirty="0" smtClean="0"/>
              <a:t> a </a:t>
            </a:r>
            <a:r>
              <a:rPr lang="en-US" dirty="0" err="1" smtClean="0"/>
              <a:t>realização</a:t>
            </a:r>
            <a:r>
              <a:rPr lang="en-US" dirty="0" smtClean="0"/>
              <a:t> de </a:t>
            </a:r>
            <a:r>
              <a:rPr lang="en-US" dirty="0" err="1" smtClean="0"/>
              <a:t>pesquisas</a:t>
            </a:r>
            <a:r>
              <a:rPr lang="en-US" dirty="0" smtClean="0"/>
              <a:t> </a:t>
            </a:r>
            <a:r>
              <a:rPr lang="en-US" dirty="0" err="1" smtClean="0"/>
              <a:t>inovadoras</a:t>
            </a:r>
            <a:r>
              <a:rPr lang="en-US" dirty="0" smtClean="0"/>
              <a:t>. 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88" y="1026690"/>
            <a:ext cx="8712148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en-US" sz="3300" dirty="0" smtClean="0">
                <a:latin typeface="Arial"/>
                <a:cs typeface="Arial"/>
              </a:rPr>
              <a:t>“</a:t>
            </a:r>
            <a:r>
              <a:rPr lang="en-US" sz="3300" dirty="0" err="1" smtClean="0">
                <a:latin typeface="Arial"/>
                <a:cs typeface="Arial"/>
              </a:rPr>
              <a:t>Em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uma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situação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ajuste</a:t>
            </a:r>
            <a:r>
              <a:rPr lang="en-US" sz="3300" dirty="0" smtClean="0">
                <a:latin typeface="Arial"/>
                <a:cs typeface="Arial"/>
              </a:rPr>
              <a:t> fiscal, </a:t>
            </a:r>
            <a:r>
              <a:rPr lang="en-US" sz="3300" dirty="0" err="1" smtClean="0">
                <a:latin typeface="Arial"/>
                <a:cs typeface="Arial"/>
              </a:rPr>
              <a:t>como</a:t>
            </a:r>
            <a:r>
              <a:rPr lang="en-US" sz="3300" dirty="0" smtClean="0">
                <a:latin typeface="Arial"/>
                <a:cs typeface="Arial"/>
              </a:rPr>
              <a:t> a </a:t>
            </a:r>
            <a:r>
              <a:rPr lang="en-US" sz="3300" dirty="0" err="1" smtClean="0">
                <a:latin typeface="Arial"/>
                <a:cs typeface="Arial"/>
              </a:rPr>
              <a:t>que</a:t>
            </a:r>
            <a:r>
              <a:rPr lang="en-US" sz="3300" dirty="0" smtClean="0">
                <a:latin typeface="Arial"/>
                <a:cs typeface="Arial"/>
              </a:rPr>
              <a:t> o </a:t>
            </a:r>
            <a:r>
              <a:rPr lang="en-US" sz="3300" dirty="0" err="1" smtClean="0">
                <a:latin typeface="Arial"/>
                <a:cs typeface="Arial"/>
              </a:rPr>
              <a:t>Brasil</a:t>
            </a:r>
            <a:r>
              <a:rPr lang="en-US" sz="3300" dirty="0" smtClean="0">
                <a:latin typeface="Arial"/>
                <a:cs typeface="Arial"/>
              </a:rPr>
              <a:t> vive agora, </a:t>
            </a:r>
            <a:r>
              <a:rPr lang="en-US" sz="3300" dirty="0" err="1" smtClean="0">
                <a:latin typeface="Arial"/>
                <a:cs typeface="Arial"/>
              </a:rPr>
              <a:t>pouca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gente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entende</a:t>
            </a:r>
            <a:r>
              <a:rPr lang="en-US" sz="3300" dirty="0" smtClean="0">
                <a:latin typeface="Arial"/>
                <a:cs typeface="Arial"/>
              </a:rPr>
              <a:t> a </a:t>
            </a:r>
            <a:r>
              <a:rPr lang="en-US" sz="3300" dirty="0" err="1" smtClean="0">
                <a:latin typeface="Arial"/>
                <a:cs typeface="Arial"/>
              </a:rPr>
              <a:t>importância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preservar</a:t>
            </a:r>
            <a:r>
              <a:rPr lang="en-US" sz="3300" dirty="0" smtClean="0">
                <a:latin typeface="Arial"/>
                <a:cs typeface="Arial"/>
              </a:rPr>
              <a:t> a </a:t>
            </a:r>
            <a:r>
              <a:rPr lang="en-US" sz="3300" dirty="0" err="1" smtClean="0">
                <a:latin typeface="Arial"/>
                <a:cs typeface="Arial"/>
              </a:rPr>
              <a:t>ciência</a:t>
            </a:r>
            <a:r>
              <a:rPr lang="en-US" sz="3300" dirty="0" smtClean="0">
                <a:latin typeface="Arial"/>
                <a:cs typeface="Arial"/>
              </a:rPr>
              <a:t> dos </a:t>
            </a:r>
            <a:r>
              <a:rPr lang="en-US" sz="3300" dirty="0" err="1" smtClean="0">
                <a:latin typeface="Arial"/>
                <a:cs typeface="Arial"/>
              </a:rPr>
              <a:t>cortes</a:t>
            </a:r>
            <a:r>
              <a:rPr lang="en-US" sz="3300" dirty="0" smtClean="0">
                <a:latin typeface="Arial"/>
                <a:cs typeface="Arial"/>
              </a:rPr>
              <a:t> de </a:t>
            </a:r>
            <a:r>
              <a:rPr lang="en-US" sz="3300" dirty="0" err="1" smtClean="0">
                <a:latin typeface="Arial"/>
                <a:cs typeface="Arial"/>
              </a:rPr>
              <a:t>verbas</a:t>
            </a:r>
            <a:r>
              <a:rPr lang="en-US" sz="3300" dirty="0" smtClean="0">
                <a:latin typeface="Arial"/>
                <a:cs typeface="Arial"/>
              </a:rPr>
              <a:t>. </a:t>
            </a:r>
            <a:r>
              <a:rPr lang="en-US" sz="3300" dirty="0" err="1" smtClean="0">
                <a:latin typeface="Arial"/>
                <a:cs typeface="Arial"/>
              </a:rPr>
              <a:t>Isso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acaba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colocando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em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risco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todo</a:t>
            </a:r>
            <a:r>
              <a:rPr lang="en-US" sz="3300" dirty="0" smtClean="0">
                <a:latin typeface="Arial"/>
                <a:cs typeface="Arial"/>
              </a:rPr>
              <a:t> o </a:t>
            </a:r>
            <a:r>
              <a:rPr lang="en-US" sz="3300" dirty="0" err="1" smtClean="0">
                <a:latin typeface="Arial"/>
                <a:cs typeface="Arial"/>
              </a:rPr>
              <a:t>investimento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já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realizado</a:t>
            </a:r>
            <a:r>
              <a:rPr lang="en-US" sz="3300" dirty="0" smtClean="0">
                <a:latin typeface="Arial"/>
                <a:cs typeface="Arial"/>
              </a:rPr>
              <a:t>.”</a:t>
            </a:r>
            <a:endParaRPr lang="en-US" sz="33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dirty="0" smtClean="0">
                <a:latin typeface="Arial"/>
                <a:cs typeface="Arial"/>
              </a:rPr>
              <a:t>Fernanda De </a:t>
            </a:r>
            <a:r>
              <a:rPr lang="en-US" sz="2200" dirty="0" err="1" smtClean="0">
                <a:latin typeface="Arial"/>
                <a:cs typeface="Arial"/>
              </a:rPr>
              <a:t>Negri</a:t>
            </a:r>
            <a:r>
              <a:rPr lang="en-US" sz="2200" dirty="0" smtClean="0">
                <a:latin typeface="Arial"/>
                <a:cs typeface="Arial"/>
              </a:rPr>
              <a:t> </a:t>
            </a:r>
            <a:r>
              <a:rPr lang="en-US" sz="2200" dirty="0" smtClean="0"/>
              <a:t>(</a:t>
            </a:r>
            <a:r>
              <a:rPr lang="en-US" sz="2200" dirty="0" err="1" smtClean="0"/>
              <a:t>Instituto</a:t>
            </a:r>
            <a:r>
              <a:rPr lang="en-US" sz="2200" dirty="0" smtClean="0"/>
              <a:t> de </a:t>
            </a:r>
            <a:r>
              <a:rPr lang="en-US" sz="2200" dirty="0" err="1" smtClean="0"/>
              <a:t>Pesquisa</a:t>
            </a:r>
            <a:r>
              <a:rPr lang="en-US" sz="2200" dirty="0" smtClean="0"/>
              <a:t> </a:t>
            </a:r>
            <a:r>
              <a:rPr lang="en-US" sz="2200" dirty="0" err="1" smtClean="0"/>
              <a:t>Econômica</a:t>
            </a:r>
            <a:r>
              <a:rPr lang="en-US" sz="2200" dirty="0" smtClean="0"/>
              <a:t> </a:t>
            </a:r>
            <a:r>
              <a:rPr lang="en-US" sz="2200" dirty="0" err="1" smtClean="0"/>
              <a:t>Aplicada</a:t>
            </a:r>
            <a:r>
              <a:rPr lang="en-US" sz="2200" dirty="0" smtClean="0"/>
              <a:t> – IPEA)</a:t>
            </a:r>
          </a:p>
          <a:p>
            <a:pPr marL="0" indent="0">
              <a:buNone/>
            </a:pPr>
            <a:r>
              <a:rPr lang="en-US" sz="2400" dirty="0" err="1"/>
              <a:t>Revista</a:t>
            </a:r>
            <a:r>
              <a:rPr lang="en-US" sz="2400" dirty="0"/>
              <a:t> </a:t>
            </a:r>
            <a:r>
              <a:rPr lang="en-US" sz="2400" dirty="0" err="1"/>
              <a:t>Exame</a:t>
            </a:r>
            <a:r>
              <a:rPr lang="en-US" sz="2400" dirty="0"/>
              <a:t> (50 </a:t>
            </a:r>
            <a:r>
              <a:rPr lang="en-US" sz="2400" dirty="0" err="1"/>
              <a:t>anos</a:t>
            </a:r>
            <a:r>
              <a:rPr lang="en-US" sz="2400" dirty="0"/>
              <a:t>) – O </a:t>
            </a:r>
            <a:r>
              <a:rPr lang="en-US" sz="2400" dirty="0" err="1"/>
              <a:t>Poder</a:t>
            </a:r>
            <a:r>
              <a:rPr lang="en-US" sz="2400" dirty="0"/>
              <a:t> do </a:t>
            </a:r>
            <a:r>
              <a:rPr lang="en-US" sz="2400" dirty="0" err="1"/>
              <a:t>Conhecimento</a:t>
            </a: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endParaRPr lang="en-US" sz="29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488" y="1026690"/>
            <a:ext cx="8712148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en-US" sz="3300" dirty="0" smtClean="0">
                <a:latin typeface="Arial"/>
                <a:cs typeface="Arial"/>
              </a:rPr>
              <a:t>“A agenda de </a:t>
            </a:r>
            <a:r>
              <a:rPr lang="en-US" sz="3300" dirty="0" err="1" smtClean="0">
                <a:latin typeface="Arial"/>
                <a:cs typeface="Arial"/>
              </a:rPr>
              <a:t>ciência</a:t>
            </a:r>
            <a:r>
              <a:rPr lang="en-US" sz="3300" dirty="0" smtClean="0">
                <a:latin typeface="Arial"/>
                <a:cs typeface="Arial"/>
              </a:rPr>
              <a:t> e </a:t>
            </a:r>
            <a:r>
              <a:rPr lang="en-US" sz="3300" dirty="0" err="1" smtClean="0">
                <a:latin typeface="Arial"/>
                <a:cs typeface="Arial"/>
              </a:rPr>
              <a:t>tecnologia</a:t>
            </a:r>
            <a:r>
              <a:rPr lang="en-US" sz="3300" dirty="0" smtClean="0">
                <a:latin typeface="Arial"/>
                <a:cs typeface="Arial"/>
              </a:rPr>
              <a:t> do </a:t>
            </a:r>
            <a:r>
              <a:rPr lang="en-US" sz="3300" dirty="0" err="1" smtClean="0">
                <a:latin typeface="Arial"/>
                <a:cs typeface="Arial"/>
              </a:rPr>
              <a:t>governo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deveria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envolver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todas</a:t>
            </a:r>
            <a:r>
              <a:rPr lang="en-US" sz="3300" dirty="0" smtClean="0">
                <a:latin typeface="Arial"/>
                <a:cs typeface="Arial"/>
              </a:rPr>
              <a:t> as </a:t>
            </a:r>
            <a:r>
              <a:rPr lang="en-US" sz="3300" dirty="0" err="1" smtClean="0">
                <a:latin typeface="Arial"/>
                <a:cs typeface="Arial"/>
              </a:rPr>
              <a:t>áreas</a:t>
            </a:r>
            <a:r>
              <a:rPr lang="en-US" sz="3300" dirty="0" smtClean="0">
                <a:latin typeface="Arial"/>
                <a:cs typeface="Arial"/>
              </a:rPr>
              <a:t> e </a:t>
            </a:r>
            <a:r>
              <a:rPr lang="en-US" sz="3300" dirty="0" err="1" smtClean="0">
                <a:latin typeface="Arial"/>
                <a:cs typeface="Arial"/>
              </a:rPr>
              <a:t>não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apenas</a:t>
            </a:r>
            <a:r>
              <a:rPr lang="en-US" sz="3300" dirty="0" smtClean="0">
                <a:latin typeface="Arial"/>
                <a:cs typeface="Arial"/>
              </a:rPr>
              <a:t> um </a:t>
            </a:r>
            <a:r>
              <a:rPr lang="en-US" sz="3300" dirty="0" err="1" smtClean="0">
                <a:latin typeface="Arial"/>
                <a:cs typeface="Arial"/>
              </a:rPr>
              <a:t>ministério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designado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para</a:t>
            </a:r>
            <a:r>
              <a:rPr lang="en-US" sz="3300" dirty="0" smtClean="0">
                <a:latin typeface="Arial"/>
                <a:cs typeface="Arial"/>
              </a:rPr>
              <a:t> o </a:t>
            </a:r>
            <a:r>
              <a:rPr lang="en-US" sz="3300" dirty="0" err="1" smtClean="0">
                <a:latin typeface="Arial"/>
                <a:cs typeface="Arial"/>
              </a:rPr>
              <a:t>assunto</a:t>
            </a:r>
            <a:r>
              <a:rPr lang="en-US" sz="3300" dirty="0" smtClean="0">
                <a:latin typeface="Arial"/>
                <a:cs typeface="Arial"/>
              </a:rPr>
              <a:t> …. </a:t>
            </a:r>
            <a:r>
              <a:rPr lang="en-US" sz="3300" dirty="0" err="1" smtClean="0">
                <a:latin typeface="Arial"/>
                <a:cs typeface="Arial"/>
              </a:rPr>
              <a:t>Nos</a:t>
            </a:r>
            <a:r>
              <a:rPr lang="en-US" sz="3300" dirty="0" smtClean="0">
                <a:latin typeface="Arial"/>
                <a:cs typeface="Arial"/>
              </a:rPr>
              <a:t> EUA, …. </a:t>
            </a:r>
            <a:r>
              <a:rPr lang="en-US" sz="3300" dirty="0" err="1" smtClean="0">
                <a:latin typeface="Arial"/>
                <a:cs typeface="Arial"/>
              </a:rPr>
              <a:t>há</a:t>
            </a:r>
            <a:r>
              <a:rPr lang="en-US" sz="3300" dirty="0" smtClean="0">
                <a:latin typeface="Arial"/>
                <a:cs typeface="Arial"/>
              </a:rPr>
              <a:t> um </a:t>
            </a:r>
            <a:r>
              <a:rPr lang="en-US" sz="3300" dirty="0" err="1" smtClean="0">
                <a:latin typeface="Arial"/>
                <a:cs typeface="Arial"/>
              </a:rPr>
              <a:t>secretaria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específica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ligada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presidente</a:t>
            </a:r>
            <a:r>
              <a:rPr lang="en-US" sz="3300" dirty="0" smtClean="0">
                <a:latin typeface="Arial"/>
                <a:cs typeface="Arial"/>
              </a:rPr>
              <a:t> da </a:t>
            </a:r>
            <a:r>
              <a:rPr lang="en-US" sz="3300" dirty="0" err="1" smtClean="0">
                <a:latin typeface="Arial"/>
                <a:cs typeface="Arial"/>
              </a:rPr>
              <a:t>República</a:t>
            </a:r>
            <a:r>
              <a:rPr lang="en-US" sz="3300" dirty="0" smtClean="0">
                <a:latin typeface="Arial"/>
                <a:cs typeface="Arial"/>
              </a:rPr>
              <a:t>, </a:t>
            </a:r>
            <a:r>
              <a:rPr lang="en-US" sz="3300" dirty="0" err="1" smtClean="0">
                <a:latin typeface="Arial"/>
                <a:cs typeface="Arial"/>
              </a:rPr>
              <a:t>que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coordena</a:t>
            </a:r>
            <a:r>
              <a:rPr lang="en-US" sz="3300" dirty="0" smtClean="0">
                <a:latin typeface="Arial"/>
                <a:cs typeface="Arial"/>
              </a:rPr>
              <a:t> a </a:t>
            </a:r>
            <a:r>
              <a:rPr lang="en-US" sz="3300" dirty="0" err="1" smtClean="0">
                <a:latin typeface="Arial"/>
                <a:cs typeface="Arial"/>
              </a:rPr>
              <a:t>comunicação</a:t>
            </a:r>
            <a:r>
              <a:rPr lang="en-US" sz="3300" dirty="0" smtClean="0">
                <a:latin typeface="Arial"/>
                <a:cs typeface="Arial"/>
              </a:rPr>
              <a:t> entre </a:t>
            </a:r>
            <a:r>
              <a:rPr lang="en-US" sz="3300" dirty="0" err="1" smtClean="0">
                <a:latin typeface="Arial"/>
                <a:cs typeface="Arial"/>
              </a:rPr>
              <a:t>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departamentos</a:t>
            </a:r>
            <a:r>
              <a:rPr lang="en-US" sz="3300" dirty="0" smtClean="0">
                <a:latin typeface="Arial"/>
                <a:cs typeface="Arial"/>
              </a:rPr>
              <a:t> e </a:t>
            </a:r>
            <a:r>
              <a:rPr lang="en-US" sz="3300" dirty="0" err="1" smtClean="0">
                <a:latin typeface="Arial"/>
                <a:cs typeface="Arial"/>
              </a:rPr>
              <a:t>estabelece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pesquisas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estratégicas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para</a:t>
            </a:r>
            <a:r>
              <a:rPr lang="en-US" sz="3300" dirty="0" smtClean="0">
                <a:latin typeface="Arial"/>
                <a:cs typeface="Arial"/>
              </a:rPr>
              <a:t> o </a:t>
            </a:r>
            <a:r>
              <a:rPr lang="en-US" sz="3300" dirty="0" err="1" smtClean="0">
                <a:latin typeface="Arial"/>
                <a:cs typeface="Arial"/>
              </a:rPr>
              <a:t>futuro</a:t>
            </a:r>
            <a:r>
              <a:rPr lang="en-US" sz="3300" dirty="0" smtClean="0">
                <a:latin typeface="Arial"/>
                <a:cs typeface="Arial"/>
              </a:rPr>
              <a:t> do </a:t>
            </a:r>
            <a:r>
              <a:rPr lang="en-US" sz="3300" dirty="0" err="1" smtClean="0">
                <a:latin typeface="Arial"/>
                <a:cs typeface="Arial"/>
              </a:rPr>
              <a:t>país</a:t>
            </a:r>
            <a:r>
              <a:rPr lang="en-US" sz="3300" dirty="0" smtClean="0">
                <a:latin typeface="Arial"/>
                <a:cs typeface="Arial"/>
              </a:rPr>
              <a:t>. </a:t>
            </a:r>
            <a:r>
              <a:rPr lang="en-US" sz="3300" dirty="0" err="1" smtClean="0">
                <a:latin typeface="Arial"/>
                <a:cs typeface="Arial"/>
              </a:rPr>
              <a:t>É</a:t>
            </a:r>
            <a:r>
              <a:rPr lang="en-US" sz="3300" dirty="0" smtClean="0">
                <a:latin typeface="Arial"/>
                <a:cs typeface="Arial"/>
              </a:rPr>
              <a:t> um </a:t>
            </a:r>
            <a:r>
              <a:rPr lang="en-US" sz="3300" dirty="0" err="1" smtClean="0">
                <a:latin typeface="Arial"/>
                <a:cs typeface="Arial"/>
              </a:rPr>
              <a:t>modelo</a:t>
            </a:r>
            <a:r>
              <a:rPr lang="en-US" sz="3300" dirty="0" smtClean="0">
                <a:latin typeface="Arial"/>
                <a:cs typeface="Arial"/>
              </a:rPr>
              <a:t> com </a:t>
            </a:r>
            <a:r>
              <a:rPr lang="en-US" sz="3300" dirty="0" err="1" smtClean="0">
                <a:latin typeface="Arial"/>
                <a:cs typeface="Arial"/>
              </a:rPr>
              <a:t>eficácia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comprovada</a:t>
            </a:r>
            <a:r>
              <a:rPr lang="en-US" sz="3300" dirty="0" smtClean="0">
                <a:latin typeface="Arial"/>
                <a:cs typeface="Arial"/>
              </a:rPr>
              <a:t>, </a:t>
            </a:r>
            <a:r>
              <a:rPr lang="en-US" sz="3300" dirty="0" err="1" smtClean="0">
                <a:latin typeface="Arial"/>
                <a:cs typeface="Arial"/>
              </a:rPr>
              <a:t>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americanos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estão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na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vanguarda</a:t>
            </a:r>
            <a:r>
              <a:rPr lang="en-US" sz="3300" dirty="0" smtClean="0">
                <a:latin typeface="Arial"/>
                <a:cs typeface="Arial"/>
              </a:rPr>
              <a:t> do </a:t>
            </a:r>
            <a:r>
              <a:rPr lang="en-US" sz="3300" dirty="0" err="1" smtClean="0">
                <a:latin typeface="Arial"/>
                <a:cs typeface="Arial"/>
              </a:rPr>
              <a:t>avanço</a:t>
            </a:r>
            <a:r>
              <a:rPr lang="en-US" sz="3300" dirty="0" smtClean="0">
                <a:latin typeface="Arial"/>
                <a:cs typeface="Arial"/>
              </a:rPr>
              <a:t> </a:t>
            </a:r>
            <a:r>
              <a:rPr lang="en-US" sz="3300" dirty="0" err="1" smtClean="0">
                <a:latin typeface="Arial"/>
                <a:cs typeface="Arial"/>
              </a:rPr>
              <a:t>científico</a:t>
            </a:r>
            <a:r>
              <a:rPr lang="en-US" sz="3300" dirty="0" smtClean="0">
                <a:latin typeface="Arial"/>
                <a:cs typeface="Arial"/>
              </a:rPr>
              <a:t>.”</a:t>
            </a:r>
            <a:endParaRPr lang="en-US" sz="33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600" dirty="0" smtClean="0">
                <a:latin typeface="Arial"/>
                <a:cs typeface="Arial"/>
              </a:rPr>
              <a:t>Fernanda De </a:t>
            </a:r>
            <a:r>
              <a:rPr lang="en-US" sz="2600" dirty="0" err="1" smtClean="0">
                <a:latin typeface="Arial"/>
                <a:cs typeface="Arial"/>
              </a:rPr>
              <a:t>Negri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 smtClean="0"/>
              <a:t>(</a:t>
            </a:r>
            <a:r>
              <a:rPr lang="en-US" sz="2600" dirty="0" err="1" smtClean="0"/>
              <a:t>Instituto</a:t>
            </a:r>
            <a:r>
              <a:rPr lang="en-US" sz="2600" dirty="0" smtClean="0"/>
              <a:t> de </a:t>
            </a:r>
            <a:r>
              <a:rPr lang="en-US" sz="2600" dirty="0" err="1" smtClean="0"/>
              <a:t>Pesquisa</a:t>
            </a:r>
            <a:r>
              <a:rPr lang="en-US" sz="2600" dirty="0" smtClean="0"/>
              <a:t> </a:t>
            </a:r>
            <a:r>
              <a:rPr lang="en-US" sz="2600" dirty="0" err="1" smtClean="0"/>
              <a:t>Econômica</a:t>
            </a:r>
            <a:r>
              <a:rPr lang="en-US" sz="2600" dirty="0" smtClean="0"/>
              <a:t> </a:t>
            </a:r>
            <a:r>
              <a:rPr lang="en-US" sz="2600" dirty="0" err="1" smtClean="0"/>
              <a:t>Aplicada</a:t>
            </a:r>
            <a:r>
              <a:rPr lang="en-US" sz="2600" dirty="0" smtClean="0"/>
              <a:t> – IPEA)</a:t>
            </a:r>
          </a:p>
          <a:p>
            <a:pPr marL="0" indent="0">
              <a:buNone/>
            </a:pPr>
            <a:r>
              <a:rPr lang="en-US" sz="2600" dirty="0" err="1" smtClean="0"/>
              <a:t>Revista</a:t>
            </a:r>
            <a:r>
              <a:rPr lang="en-US" sz="2600" dirty="0" smtClean="0"/>
              <a:t> </a:t>
            </a:r>
            <a:r>
              <a:rPr lang="en-US" sz="2600" dirty="0" err="1" smtClean="0"/>
              <a:t>Exame</a:t>
            </a:r>
            <a:r>
              <a:rPr lang="en-US" sz="2600" dirty="0" smtClean="0"/>
              <a:t> (50 </a:t>
            </a:r>
            <a:r>
              <a:rPr lang="en-US" sz="2600" dirty="0" err="1" smtClean="0"/>
              <a:t>anos</a:t>
            </a:r>
            <a:r>
              <a:rPr lang="en-US" sz="2600" dirty="0" smtClean="0"/>
              <a:t>) – O </a:t>
            </a:r>
            <a:r>
              <a:rPr lang="en-US" sz="2600" dirty="0" err="1" smtClean="0"/>
              <a:t>Poder</a:t>
            </a:r>
            <a:r>
              <a:rPr lang="en-US" sz="2600" dirty="0" smtClean="0"/>
              <a:t> do </a:t>
            </a:r>
            <a:r>
              <a:rPr lang="en-US" sz="2600" dirty="0" err="1" smtClean="0"/>
              <a:t>Conhecimento</a:t>
            </a:r>
            <a:endParaRPr lang="en-US" sz="2600" dirty="0" smtClean="0"/>
          </a:p>
          <a:p>
            <a:pPr marL="0" indent="0">
              <a:buNone/>
            </a:pPr>
            <a:endParaRPr lang="en-US" sz="2900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83" y="549000"/>
            <a:ext cx="6420436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073" y="549000"/>
            <a:ext cx="295985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11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 PROGRAMA DE CIÊNCIA TECNOLOGIA E INOVAÇÃO DO BRASIL (PCTI-BR)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002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Identificar</a:t>
            </a:r>
            <a:r>
              <a:rPr lang="en-US" dirty="0" smtClean="0"/>
              <a:t>/</a:t>
            </a:r>
            <a:r>
              <a:rPr lang="en-US" dirty="0" err="1" smtClean="0"/>
              <a:t>aproximar</a:t>
            </a:r>
            <a:r>
              <a:rPr lang="en-US" dirty="0" smtClean="0"/>
              <a:t>-se/</a:t>
            </a:r>
            <a:r>
              <a:rPr lang="en-US" dirty="0" err="1" smtClean="0"/>
              <a:t>dialogar</a:t>
            </a:r>
            <a:r>
              <a:rPr lang="en-US" dirty="0" smtClean="0"/>
              <a:t> com </a:t>
            </a:r>
            <a:r>
              <a:rPr lang="en-US" dirty="0" err="1" smtClean="0"/>
              <a:t>deputados</a:t>
            </a:r>
            <a:r>
              <a:rPr lang="en-US" dirty="0" smtClean="0"/>
              <a:t> e </a:t>
            </a:r>
            <a:r>
              <a:rPr lang="en-US" dirty="0" err="1" smtClean="0"/>
              <a:t>senadores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importância</a:t>
            </a:r>
            <a:r>
              <a:rPr lang="en-US" dirty="0" smtClean="0"/>
              <a:t> </a:t>
            </a:r>
            <a:r>
              <a:rPr lang="en-US" dirty="0" err="1" smtClean="0"/>
              <a:t>estratégica</a:t>
            </a:r>
            <a:r>
              <a:rPr lang="en-US" dirty="0"/>
              <a:t> </a:t>
            </a:r>
            <a:r>
              <a:rPr lang="en-US" dirty="0" smtClean="0"/>
              <a:t>da CTI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desenvolvimento</a:t>
            </a:r>
            <a:r>
              <a:rPr lang="en-US" dirty="0" smtClean="0"/>
              <a:t> do </a:t>
            </a:r>
            <a:r>
              <a:rPr lang="en-US" dirty="0" err="1" smtClean="0"/>
              <a:t>Brasil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0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105" y="404664"/>
            <a:ext cx="855320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3231" y="1780954"/>
            <a:ext cx="15532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2007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9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SENADO FEDERAL </a:t>
            </a:r>
            <a:br>
              <a:rPr lang="en-US" dirty="0" smtClean="0"/>
            </a:br>
            <a:r>
              <a:rPr lang="en-US" sz="3100" dirty="0" smtClean="0"/>
              <a:t>(81 SENADORES)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85" y="1996195"/>
            <a:ext cx="8229600" cy="4525963"/>
          </a:xfrm>
        </p:spPr>
        <p:txBody>
          <a:bodyPr/>
          <a:lstStyle/>
          <a:p>
            <a:r>
              <a:rPr lang="en-US" dirty="0" err="1" smtClean="0"/>
              <a:t>Cristovam</a:t>
            </a:r>
            <a:r>
              <a:rPr lang="en-US" dirty="0" smtClean="0"/>
              <a:t> </a:t>
            </a:r>
            <a:r>
              <a:rPr lang="en-US" dirty="0" err="1"/>
              <a:t>Buarque</a:t>
            </a:r>
            <a:r>
              <a:rPr lang="en-US" dirty="0"/>
              <a:t> – </a:t>
            </a:r>
            <a:r>
              <a:rPr lang="en-US" dirty="0" err="1"/>
              <a:t>Doutorado</a:t>
            </a:r>
            <a:r>
              <a:rPr lang="en-US" dirty="0"/>
              <a:t> (</a:t>
            </a:r>
            <a:r>
              <a:rPr lang="en-US" dirty="0" err="1"/>
              <a:t>Economia</a:t>
            </a:r>
            <a:r>
              <a:rPr lang="en-US" dirty="0"/>
              <a:t> do </a:t>
            </a:r>
            <a:r>
              <a:rPr lang="en-US" dirty="0" err="1" smtClean="0"/>
              <a:t>Desenvolvimento</a:t>
            </a:r>
            <a:r>
              <a:rPr lang="en-US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José </a:t>
            </a:r>
            <a:r>
              <a:rPr lang="en-US" dirty="0"/>
              <a:t>Serra – </a:t>
            </a:r>
            <a:r>
              <a:rPr lang="en-US" dirty="0" err="1"/>
              <a:t>Doutorado</a:t>
            </a:r>
            <a:r>
              <a:rPr lang="en-US" dirty="0"/>
              <a:t> (</a:t>
            </a:r>
            <a:r>
              <a:rPr lang="en-US" dirty="0" err="1"/>
              <a:t>Ciências</a:t>
            </a:r>
            <a:r>
              <a:rPr lang="en-US" dirty="0"/>
              <a:t> </a:t>
            </a:r>
            <a:r>
              <a:rPr lang="en-US" dirty="0" err="1"/>
              <a:t>Econômicas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smtClean="0"/>
              <a:t>Simone </a:t>
            </a:r>
            <a:r>
              <a:rPr lang="en-US" dirty="0" err="1" smtClean="0"/>
              <a:t>Nassar</a:t>
            </a:r>
            <a:r>
              <a:rPr lang="en-US" dirty="0" smtClean="0"/>
              <a:t> </a:t>
            </a:r>
            <a:r>
              <a:rPr lang="en-US" dirty="0" err="1" smtClean="0"/>
              <a:t>Tebet</a:t>
            </a:r>
            <a:r>
              <a:rPr lang="en-US" dirty="0" smtClean="0"/>
              <a:t> – </a:t>
            </a:r>
            <a:r>
              <a:rPr lang="en-US" dirty="0" err="1" smtClean="0"/>
              <a:t>Mestrado</a:t>
            </a:r>
            <a:r>
              <a:rPr lang="en-US" dirty="0" smtClean="0"/>
              <a:t> (</a:t>
            </a:r>
            <a:r>
              <a:rPr lang="en-US" dirty="0" err="1" smtClean="0"/>
              <a:t>Direito</a:t>
            </a:r>
            <a:r>
              <a:rPr lang="en-US" dirty="0" smtClean="0"/>
              <a:t>)</a:t>
            </a:r>
          </a:p>
          <a:p>
            <a:r>
              <a:rPr lang="en-US" dirty="0" smtClean="0"/>
              <a:t>Antonio Anastasia – </a:t>
            </a:r>
            <a:r>
              <a:rPr lang="en-US" dirty="0" err="1" smtClean="0"/>
              <a:t>Mestrado</a:t>
            </a:r>
            <a:r>
              <a:rPr lang="en-US" dirty="0" smtClean="0"/>
              <a:t> (</a:t>
            </a:r>
            <a:r>
              <a:rPr lang="en-US" dirty="0" err="1" smtClean="0"/>
              <a:t>Direito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COMO AUMENTAR O VOLUME DE RECURSO EM CIÊNCIA, TECNOLOGIA E INOVAÇÃO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algn="just"/>
            <a:r>
              <a:rPr lang="en-US" dirty="0" smtClean="0"/>
              <a:t>As </a:t>
            </a:r>
            <a:r>
              <a:rPr lang="en-US" dirty="0" err="1" smtClean="0"/>
              <a:t>agências</a:t>
            </a:r>
            <a:r>
              <a:rPr lang="en-US" dirty="0" smtClean="0"/>
              <a:t> de </a:t>
            </a:r>
            <a:r>
              <a:rPr lang="en-US" dirty="0" err="1" smtClean="0"/>
              <a:t>fomento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/>
              <a:t>b</a:t>
            </a:r>
            <a:r>
              <a:rPr lang="en-US" dirty="0" err="1" smtClean="0"/>
              <a:t>uscar</a:t>
            </a:r>
            <a:r>
              <a:rPr lang="en-US" dirty="0" smtClean="0"/>
              <a:t> </a:t>
            </a:r>
            <a:r>
              <a:rPr lang="en-US" dirty="0" err="1" smtClean="0"/>
              <a:t>parceiros</a:t>
            </a:r>
            <a:r>
              <a:rPr lang="en-US" dirty="0" smtClean="0"/>
              <a:t>/</a:t>
            </a:r>
            <a:r>
              <a:rPr lang="en-US" dirty="0" err="1" smtClean="0"/>
              <a:t>contrapartida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iniciativa</a:t>
            </a:r>
            <a:r>
              <a:rPr lang="en-US" dirty="0" smtClean="0"/>
              <a:t> </a:t>
            </a:r>
            <a:r>
              <a:rPr lang="en-US" dirty="0" err="1" smtClean="0"/>
              <a:t>privada</a:t>
            </a:r>
            <a:r>
              <a:rPr lang="en-US" dirty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desenvolver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 de </a:t>
            </a:r>
            <a:r>
              <a:rPr lang="en-US" dirty="0" err="1" smtClean="0"/>
              <a:t>tecnologias</a:t>
            </a:r>
            <a:r>
              <a:rPr lang="en-US" dirty="0" smtClean="0"/>
              <a:t> </a:t>
            </a:r>
            <a:r>
              <a:rPr lang="en-US" dirty="0" err="1" smtClean="0"/>
              <a:t>estratégicas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desenvolvimento</a:t>
            </a:r>
            <a:r>
              <a:rPr lang="en-US" dirty="0" smtClean="0"/>
              <a:t> </a:t>
            </a:r>
            <a:r>
              <a:rPr lang="en-US" dirty="0" err="1" smtClean="0"/>
              <a:t>econômico</a:t>
            </a:r>
            <a:r>
              <a:rPr lang="en-US" dirty="0" smtClean="0"/>
              <a:t> e social do </a:t>
            </a:r>
            <a:r>
              <a:rPr lang="en-US" dirty="0" err="1" smtClean="0"/>
              <a:t>país</a:t>
            </a:r>
            <a:r>
              <a:rPr lang="en-US" dirty="0" smtClean="0"/>
              <a:t>. </a:t>
            </a:r>
            <a:r>
              <a:rPr lang="en-US" dirty="0" err="1" smtClean="0"/>
              <a:t>Promover</a:t>
            </a:r>
            <a:r>
              <a:rPr lang="en-US" dirty="0" smtClean="0"/>
              <a:t> a </a:t>
            </a:r>
            <a:r>
              <a:rPr lang="en-US" dirty="0" err="1" smtClean="0"/>
              <a:t>participação</a:t>
            </a:r>
            <a:r>
              <a:rPr lang="en-US" dirty="0" smtClean="0"/>
              <a:t> </a:t>
            </a:r>
            <a:r>
              <a:rPr lang="en-US" dirty="0" err="1" smtClean="0"/>
              <a:t>conjunta</a:t>
            </a:r>
            <a:r>
              <a:rPr lang="en-US" dirty="0" smtClean="0"/>
              <a:t> de </a:t>
            </a:r>
            <a:r>
              <a:rPr lang="en-US" dirty="0" err="1" smtClean="0"/>
              <a:t>Universidades</a:t>
            </a:r>
            <a:r>
              <a:rPr lang="en-US" dirty="0" smtClean="0"/>
              <a:t> e </a:t>
            </a:r>
            <a:r>
              <a:rPr lang="en-US" dirty="0" err="1" smtClean="0"/>
              <a:t>empresas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avanços</a:t>
            </a:r>
            <a:r>
              <a:rPr lang="en-US" dirty="0" smtClean="0"/>
              <a:t> </a:t>
            </a:r>
            <a:r>
              <a:rPr lang="en-US" dirty="0" err="1" smtClean="0"/>
              <a:t>tecnológicos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6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COMO AUMENTAR O VOLUME DE RECURSO EM CIÊNCIA, TECNOLOGIA E INOVAÇÃO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5383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dirty="0" err="1"/>
              <a:t>R</a:t>
            </a:r>
            <a:r>
              <a:rPr lang="en-US" dirty="0" err="1" smtClean="0"/>
              <a:t>ecurso</a:t>
            </a:r>
            <a:r>
              <a:rPr lang="en-US" dirty="0" smtClean="0"/>
              <a:t> </a:t>
            </a:r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 smtClean="0"/>
              <a:t>usado</a:t>
            </a:r>
            <a:r>
              <a:rPr lang="en-US" dirty="0" smtClean="0"/>
              <a:t> com </a:t>
            </a:r>
            <a:r>
              <a:rPr lang="en-US" dirty="0" err="1" smtClean="0"/>
              <a:t>sabedoria</a:t>
            </a:r>
            <a:r>
              <a:rPr lang="en-US" dirty="0" smtClean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promover</a:t>
            </a:r>
            <a:r>
              <a:rPr lang="en-US" dirty="0"/>
              <a:t> a </a:t>
            </a:r>
            <a:r>
              <a:rPr lang="en-US" dirty="0" err="1"/>
              <a:t>entrada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privados</a:t>
            </a:r>
            <a:r>
              <a:rPr lang="en-US" dirty="0"/>
              <a:t> no  </a:t>
            </a:r>
            <a:r>
              <a:rPr lang="en-US" dirty="0" err="1" smtClean="0"/>
              <a:t>Sistema</a:t>
            </a:r>
            <a:r>
              <a:rPr lang="en-US" dirty="0" smtClean="0"/>
              <a:t> de CTI</a:t>
            </a:r>
            <a:r>
              <a:rPr lang="en-US" dirty="0"/>
              <a:t>. </a:t>
            </a: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err="1" smtClean="0"/>
              <a:t>Exemplos</a:t>
            </a:r>
            <a:r>
              <a:rPr lang="en-US" dirty="0" smtClean="0"/>
              <a:t>:</a:t>
            </a:r>
          </a:p>
          <a:p>
            <a:pPr marL="0" indent="0" algn="just">
              <a:buNone/>
            </a:pPr>
            <a:r>
              <a:rPr lang="en-US" dirty="0"/>
              <a:t>Q</a:t>
            </a:r>
            <a:r>
              <a:rPr lang="en-US" dirty="0" smtClean="0"/>
              <a:t>uotas de </a:t>
            </a:r>
            <a:r>
              <a:rPr lang="en-US" dirty="0" err="1" smtClean="0"/>
              <a:t>bolsas</a:t>
            </a:r>
            <a:r>
              <a:rPr lang="en-US" dirty="0" smtClean="0"/>
              <a:t> de </a:t>
            </a:r>
            <a:r>
              <a:rPr lang="en-US" dirty="0" err="1" smtClean="0"/>
              <a:t>iniciação</a:t>
            </a:r>
            <a:r>
              <a:rPr lang="en-US" dirty="0" smtClean="0"/>
              <a:t> </a:t>
            </a:r>
            <a:r>
              <a:rPr lang="en-US" dirty="0" err="1" smtClean="0"/>
              <a:t>científica</a:t>
            </a:r>
            <a:r>
              <a:rPr lang="en-US" dirty="0" smtClean="0"/>
              <a:t> com </a:t>
            </a:r>
            <a:r>
              <a:rPr lang="en-US" dirty="0" err="1" smtClean="0"/>
              <a:t>contrapartida</a:t>
            </a:r>
            <a:r>
              <a:rPr lang="en-US" dirty="0" smtClean="0"/>
              <a:t> de </a:t>
            </a:r>
            <a:r>
              <a:rPr lang="en-US" dirty="0" err="1" smtClean="0"/>
              <a:t>bolsas</a:t>
            </a:r>
            <a:r>
              <a:rPr lang="en-US" dirty="0" smtClean="0"/>
              <a:t> </a:t>
            </a:r>
            <a:r>
              <a:rPr lang="en-US" dirty="0" err="1" smtClean="0"/>
              <a:t>institucionais</a:t>
            </a:r>
            <a:r>
              <a:rPr lang="en-US" dirty="0" smtClean="0"/>
              <a:t>. 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err="1" smtClean="0"/>
              <a:t>Criar</a:t>
            </a:r>
            <a:r>
              <a:rPr lang="en-US" dirty="0" smtClean="0"/>
              <a:t> </a:t>
            </a:r>
            <a:r>
              <a:rPr lang="en-US" dirty="0" err="1" smtClean="0"/>
              <a:t>bolsas</a:t>
            </a:r>
            <a:r>
              <a:rPr lang="en-US" dirty="0" smtClean="0"/>
              <a:t> </a:t>
            </a:r>
            <a:r>
              <a:rPr lang="en-US" dirty="0" err="1" smtClean="0"/>
              <a:t>complementares</a:t>
            </a:r>
            <a:r>
              <a:rPr lang="en-US" dirty="0" smtClean="0"/>
              <a:t> de </a:t>
            </a:r>
            <a:r>
              <a:rPr lang="en-US" dirty="0" err="1" smtClean="0"/>
              <a:t>mestrado</a:t>
            </a:r>
            <a:r>
              <a:rPr lang="en-US" dirty="0" smtClean="0"/>
              <a:t> e/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doutorado</a:t>
            </a:r>
            <a:endParaRPr lang="en-US" dirty="0" smtClean="0"/>
          </a:p>
          <a:p>
            <a:pPr marL="0" indent="0" algn="just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4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COMO AUMENTAR O VOLUME DE RECURSO EM CIÊNCIA, TECNOLOGIA E INOVAÇÃO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394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err="1" smtClean="0"/>
              <a:t>Apoiar</a:t>
            </a:r>
            <a:r>
              <a:rPr lang="en-US" dirty="0" smtClean="0"/>
              <a:t> </a:t>
            </a:r>
            <a:r>
              <a:rPr lang="en-US" dirty="0" err="1" smtClean="0"/>
              <a:t>projetos</a:t>
            </a:r>
            <a:r>
              <a:rPr lang="en-US" dirty="0" smtClean="0"/>
              <a:t> de </a:t>
            </a:r>
            <a:r>
              <a:rPr lang="en-US" dirty="0" err="1" smtClean="0"/>
              <a:t>pesquisa</a:t>
            </a:r>
            <a:r>
              <a:rPr lang="en-US" dirty="0" smtClean="0"/>
              <a:t> e </a:t>
            </a:r>
            <a:r>
              <a:rPr lang="en-US" dirty="0" err="1" smtClean="0"/>
              <a:t>Programas</a:t>
            </a:r>
            <a:r>
              <a:rPr lang="en-US" dirty="0" smtClean="0"/>
              <a:t> de </a:t>
            </a:r>
            <a:r>
              <a:rPr lang="en-US" dirty="0" err="1" smtClean="0"/>
              <a:t>pós</a:t>
            </a:r>
            <a:r>
              <a:rPr lang="en-US" dirty="0" smtClean="0"/>
              <a:t> </a:t>
            </a:r>
            <a:r>
              <a:rPr lang="en-US" dirty="0" err="1" smtClean="0"/>
              <a:t>graduação</a:t>
            </a:r>
            <a:r>
              <a:rPr lang="en-US" dirty="0" smtClean="0"/>
              <a:t> </a:t>
            </a:r>
            <a:r>
              <a:rPr lang="en-US" dirty="0" err="1" smtClean="0"/>
              <a:t>multidisciplinares</a:t>
            </a:r>
            <a:r>
              <a:rPr lang="en-US" dirty="0" smtClean="0"/>
              <a:t> e </a:t>
            </a:r>
            <a:r>
              <a:rPr lang="en-US" dirty="0" err="1" smtClean="0"/>
              <a:t>interinstitucionais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temas</a:t>
            </a:r>
            <a:r>
              <a:rPr lang="en-US" dirty="0" smtClean="0"/>
              <a:t> com </a:t>
            </a:r>
            <a:r>
              <a:rPr lang="en-US" dirty="0" err="1" smtClean="0"/>
              <a:t>importância</a:t>
            </a:r>
            <a:r>
              <a:rPr lang="en-US" dirty="0" smtClean="0"/>
              <a:t> </a:t>
            </a:r>
            <a:r>
              <a:rPr lang="en-US" dirty="0" err="1" smtClean="0"/>
              <a:t>econômica</a:t>
            </a:r>
            <a:r>
              <a:rPr lang="en-US" dirty="0"/>
              <a:t> </a:t>
            </a:r>
            <a:r>
              <a:rPr lang="en-US" dirty="0" smtClean="0"/>
              <a:t>regional e </a:t>
            </a:r>
            <a:r>
              <a:rPr lang="en-US" dirty="0" err="1" smtClean="0"/>
              <a:t>nacional</a:t>
            </a:r>
            <a:r>
              <a:rPr lang="en-US" dirty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gerar</a:t>
            </a:r>
            <a:r>
              <a:rPr lang="en-US" dirty="0" smtClean="0"/>
              <a:t> </a:t>
            </a:r>
            <a:r>
              <a:rPr lang="en-US" dirty="0" err="1" smtClean="0"/>
              <a:t>profissionais</a:t>
            </a:r>
            <a:r>
              <a:rPr lang="en-US" dirty="0" smtClean="0"/>
              <a:t>/</a:t>
            </a:r>
            <a:r>
              <a:rPr lang="en-US" dirty="0" err="1" smtClean="0"/>
              <a:t>competências</a:t>
            </a:r>
            <a:r>
              <a:rPr lang="en-US" dirty="0" smtClean="0"/>
              <a:t> e </a:t>
            </a:r>
            <a:r>
              <a:rPr lang="en-US" dirty="0" err="1" smtClean="0"/>
              <a:t>produtos</a:t>
            </a:r>
            <a:r>
              <a:rPr lang="en-US" dirty="0" smtClean="0"/>
              <a:t> </a:t>
            </a:r>
            <a:r>
              <a:rPr lang="en-US" dirty="0" err="1" smtClean="0"/>
              <a:t>competitivos</a:t>
            </a:r>
            <a:r>
              <a:rPr lang="en-US" dirty="0" smtClean="0"/>
              <a:t>. </a:t>
            </a:r>
            <a:r>
              <a:rPr lang="en-US" dirty="0" err="1" smtClean="0"/>
              <a:t>Envolver</a:t>
            </a:r>
            <a:r>
              <a:rPr lang="en-US" dirty="0" smtClean="0"/>
              <a:t> </a:t>
            </a:r>
            <a:r>
              <a:rPr lang="en-US" dirty="0" err="1" smtClean="0"/>
              <a:t>Universidades</a:t>
            </a:r>
            <a:r>
              <a:rPr lang="en-US" dirty="0" smtClean="0"/>
              <a:t>, </a:t>
            </a:r>
            <a:r>
              <a:rPr lang="en-US" dirty="0" err="1" smtClean="0"/>
              <a:t>indústrias</a:t>
            </a:r>
            <a:r>
              <a:rPr lang="en-US" dirty="0" smtClean="0"/>
              <a:t>, </a:t>
            </a:r>
            <a:r>
              <a:rPr lang="en-US" dirty="0" err="1" smtClean="0"/>
              <a:t>cooperativas</a:t>
            </a:r>
            <a:r>
              <a:rPr lang="en-US" dirty="0" smtClean="0"/>
              <a:t>, etc… (</a:t>
            </a:r>
            <a:r>
              <a:rPr lang="en-US" dirty="0" err="1" smtClean="0"/>
              <a:t>Exemplos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inho</a:t>
            </a:r>
            <a:r>
              <a:rPr lang="en-US" dirty="0" smtClean="0"/>
              <a:t>, </a:t>
            </a:r>
            <a:r>
              <a:rPr lang="en-US" dirty="0" err="1"/>
              <a:t>p</a:t>
            </a:r>
            <a:r>
              <a:rPr lang="en-US" dirty="0" err="1" smtClean="0"/>
              <a:t>esca</a:t>
            </a:r>
            <a:r>
              <a:rPr lang="en-US" dirty="0" smtClean="0"/>
              <a:t>, granola, </a:t>
            </a:r>
            <a:r>
              <a:rPr lang="en-US" dirty="0" err="1" smtClean="0"/>
              <a:t>soja</a:t>
            </a:r>
            <a:r>
              <a:rPr lang="en-US" dirty="0" smtClean="0"/>
              <a:t>, </a:t>
            </a:r>
            <a:r>
              <a:rPr lang="en-US" dirty="0" err="1" smtClean="0"/>
              <a:t>futebol</a:t>
            </a:r>
            <a:r>
              <a:rPr lang="en-US" dirty="0" smtClean="0"/>
              <a:t>, samba….???) 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6247" y="1148458"/>
            <a:ext cx="866134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CIÊNCIA E TECNOLOGIA 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NA  GERAÇÃO DE RIQUEZA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endParaRPr lang="en-US" sz="4400" b="1" u="sng" dirty="0">
              <a:latin typeface="Arial Black"/>
              <a:cs typeface="Arial Black"/>
            </a:endParaRPr>
          </a:p>
          <a:p>
            <a:pPr algn="ctr"/>
            <a:r>
              <a:rPr lang="en-US" sz="4400" b="1" u="sng" dirty="0" err="1" smtClean="0">
                <a:latin typeface="Arial Black"/>
                <a:cs typeface="Arial Black"/>
              </a:rPr>
              <a:t>Pós</a:t>
            </a:r>
            <a:r>
              <a:rPr lang="en-US" sz="4400" b="1" u="sng" dirty="0" smtClean="0">
                <a:latin typeface="Arial Black"/>
                <a:cs typeface="Arial Black"/>
              </a:rPr>
              <a:t> </a:t>
            </a:r>
            <a:r>
              <a:rPr lang="en-US" sz="4400" b="1" u="sng" dirty="0" err="1" smtClean="0">
                <a:latin typeface="Arial Black"/>
                <a:cs typeface="Arial Black"/>
              </a:rPr>
              <a:t>Graduação</a:t>
            </a:r>
            <a:r>
              <a:rPr lang="en-US" sz="4400" b="1" u="sng" dirty="0" smtClean="0">
                <a:latin typeface="Arial Black"/>
                <a:cs typeface="Arial Black"/>
              </a:rPr>
              <a:t> - UNIFRAN</a:t>
            </a:r>
            <a:endParaRPr lang="en-US" sz="4400" b="1" dirty="0">
              <a:latin typeface="Arial Black"/>
              <a:cs typeface="Arial Black"/>
            </a:endParaRPr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28307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873345" y="1067281"/>
            <a:ext cx="5591432" cy="1340325"/>
          </a:xfrm>
          <a:ln w="38100">
            <a:solidFill>
              <a:srgbClr val="FF0000"/>
            </a:solidFill>
            <a:prstDash val="sysDash"/>
          </a:ln>
        </p:spPr>
        <p:txBody>
          <a:bodyPr>
            <a:normAutofit/>
          </a:bodyPr>
          <a:lstStyle/>
          <a:p>
            <a:pPr algn="ctr"/>
            <a:r>
              <a:rPr lang="pt-BR" sz="3200" dirty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P</a:t>
            </a:r>
            <a:r>
              <a:rPr lang="pt-BR" sz="3200" dirty="0">
                <a:solidFill>
                  <a:srgbClr val="003871"/>
                </a:solidFill>
                <a:latin typeface="Narkisim" pitchFamily="34" charset="-79"/>
                <a:cs typeface="Narkisim" pitchFamily="34" charset="-79"/>
              </a:rPr>
              <a:t>ROGRAMAS DE </a:t>
            </a:r>
            <a:br>
              <a:rPr lang="pt-BR" sz="3200" dirty="0">
                <a:solidFill>
                  <a:srgbClr val="003871"/>
                </a:solidFill>
                <a:latin typeface="Narkisim" pitchFamily="34" charset="-79"/>
                <a:cs typeface="Narkisim" pitchFamily="34" charset="-79"/>
              </a:rPr>
            </a:br>
            <a:r>
              <a:rPr lang="pt-BR" sz="3200" dirty="0" smtClean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P</a:t>
            </a:r>
            <a:r>
              <a:rPr lang="pt-BR" sz="3200" dirty="0" smtClean="0">
                <a:solidFill>
                  <a:srgbClr val="003871"/>
                </a:solidFill>
                <a:latin typeface="Narkisim" pitchFamily="34" charset="-79"/>
                <a:cs typeface="Narkisim" pitchFamily="34" charset="-79"/>
              </a:rPr>
              <a:t>ÓS-</a:t>
            </a:r>
            <a:r>
              <a:rPr lang="pt-BR" sz="3200" dirty="0" smtClean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G</a:t>
            </a:r>
            <a:r>
              <a:rPr lang="pt-BR" sz="3200" dirty="0" smtClean="0">
                <a:solidFill>
                  <a:srgbClr val="003871"/>
                </a:solidFill>
                <a:latin typeface="Narkisim" pitchFamily="34" charset="-79"/>
                <a:cs typeface="Narkisim" pitchFamily="34" charset="-79"/>
              </a:rPr>
              <a:t>RADUAÇÃO</a:t>
            </a:r>
            <a:endParaRPr lang="pt-BR" sz="4000" b="1" i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32" name="Objeto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6443" y="3728248"/>
            <a:ext cx="594936" cy="57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m 5" descr="unifran_pref_pos_cky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4707" y="1406401"/>
            <a:ext cx="850175" cy="51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Grupo 16"/>
          <p:cNvGrpSpPr>
            <a:grpSpLocks/>
          </p:cNvGrpSpPr>
          <p:nvPr/>
        </p:nvGrpSpPr>
        <p:grpSpPr bwMode="auto">
          <a:xfrm>
            <a:off x="371792" y="3579428"/>
            <a:ext cx="612869" cy="923330"/>
            <a:chOff x="5271544" y="-182168"/>
            <a:chExt cx="838185" cy="1151750"/>
          </a:xfrm>
        </p:grpSpPr>
        <p:sp>
          <p:nvSpPr>
            <p:cNvPr id="36" name="Retângulo 35"/>
            <p:cNvSpPr/>
            <p:nvPr/>
          </p:nvSpPr>
          <p:spPr>
            <a:xfrm>
              <a:off x="5271544" y="-182168"/>
              <a:ext cx="783701" cy="1151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Black" pitchFamily="34" charset="0"/>
                </a:rPr>
                <a:t>4</a:t>
              </a:r>
            </a:p>
          </p:txBody>
        </p:sp>
        <p:pic>
          <p:nvPicPr>
            <p:cNvPr id="37" name="Picture 4" descr="http://t2.gstatic.com/images?q=tbn:Wc8-QOMJgs0HSM:http://www.cchn.ufes.br/dbio/ppgban/capes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77195" y="15543"/>
              <a:ext cx="832534" cy="70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Retângulo 1"/>
          <p:cNvSpPr/>
          <p:nvPr/>
        </p:nvSpPr>
        <p:spPr>
          <a:xfrm>
            <a:off x="6970316" y="3067093"/>
            <a:ext cx="1924794" cy="1396126"/>
          </a:xfrm>
          <a:prstGeom prst="rect">
            <a:avLst/>
          </a:prstGeom>
          <a:ln w="38100">
            <a:solidFill>
              <a:srgbClr val="00C7FF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endParaRPr lang="pt-BR" sz="900" b="1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  <a:p>
            <a:pPr algn="ctr">
              <a:spcBef>
                <a:spcPct val="0"/>
              </a:spcBef>
              <a:buNone/>
            </a:pPr>
            <a:r>
              <a:rPr lang="pt-BR" sz="28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C</a:t>
            </a:r>
            <a:r>
              <a:rPr lang="pt-BR" sz="28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IÊNCIAS</a:t>
            </a:r>
          </a:p>
          <a:p>
            <a:pPr algn="ctr">
              <a:spcBef>
                <a:spcPct val="0"/>
              </a:spcBef>
              <a:buNone/>
            </a:pPr>
            <a:endParaRPr lang="pt-BR" sz="2800" b="1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255701" y="3070657"/>
            <a:ext cx="1893730" cy="1396126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endParaRPr lang="pt-BR" sz="1100" b="1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  <a:p>
            <a:pPr algn="ctr">
              <a:spcBef>
                <a:spcPct val="0"/>
              </a:spcBef>
              <a:buNone/>
            </a:pPr>
            <a:r>
              <a:rPr lang="pt-BR" sz="22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C</a:t>
            </a:r>
            <a:r>
              <a:rPr lang="pt-BR" sz="22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IÊNCIA </a:t>
            </a:r>
            <a:r>
              <a:rPr lang="pt-BR" sz="22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A</a:t>
            </a:r>
            <a:r>
              <a:rPr lang="pt-BR" sz="22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NIMAL</a:t>
            </a:r>
          </a:p>
          <a:p>
            <a:pPr algn="ctr">
              <a:spcBef>
                <a:spcPct val="0"/>
              </a:spcBef>
              <a:buNone/>
            </a:pPr>
            <a:endParaRPr lang="pt-BR" sz="2800" b="1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2465962" y="3070658"/>
            <a:ext cx="1908435" cy="1420045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endParaRPr lang="pt-BR" sz="1100" b="1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  <a:p>
            <a:pPr algn="ctr">
              <a:spcBef>
                <a:spcPct val="0"/>
              </a:spcBef>
              <a:buNone/>
            </a:pPr>
            <a:r>
              <a:rPr lang="pt-BR" sz="20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L</a:t>
            </a:r>
            <a:r>
              <a:rPr lang="pt-BR" sz="20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INGUÍSTICA</a:t>
            </a:r>
            <a:endParaRPr lang="pt-BR" sz="2000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4758588" y="3070657"/>
            <a:ext cx="1908435" cy="1420045"/>
          </a:xfrm>
          <a:prstGeom prst="rect">
            <a:avLst/>
          </a:prstGeom>
          <a:ln w="38100">
            <a:solidFill>
              <a:srgbClr val="0DB02B"/>
            </a:solidFill>
          </a:ln>
        </p:spPr>
        <p:txBody>
          <a:bodyPr/>
          <a:lstStyle/>
          <a:p>
            <a:pPr algn="ctr">
              <a:spcBef>
                <a:spcPct val="0"/>
              </a:spcBef>
              <a:buNone/>
            </a:pPr>
            <a:r>
              <a:rPr lang="pt-BR" sz="22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P</a:t>
            </a:r>
            <a:r>
              <a:rPr lang="pt-BR" sz="22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ROMOÇÃO DE </a:t>
            </a:r>
            <a:r>
              <a:rPr lang="pt-BR" sz="2200" dirty="0">
                <a:solidFill>
                  <a:srgbClr val="FF0000"/>
                </a:solidFill>
                <a:latin typeface="Narkisim" pitchFamily="34" charset="-79"/>
                <a:ea typeface="+mj-ea"/>
                <a:cs typeface="Narkisim" pitchFamily="34" charset="-79"/>
              </a:rPr>
              <a:t>S</a:t>
            </a:r>
            <a:r>
              <a:rPr lang="pt-BR" sz="2200" dirty="0">
                <a:solidFill>
                  <a:srgbClr val="002060"/>
                </a:solidFill>
                <a:latin typeface="Narkisim" pitchFamily="34" charset="-79"/>
                <a:ea typeface="+mj-ea"/>
                <a:cs typeface="Narkisim" pitchFamily="34" charset="-79"/>
              </a:rPr>
              <a:t>AÚDE</a:t>
            </a:r>
            <a:endParaRPr lang="pt-BR" sz="2200" dirty="0">
              <a:solidFill>
                <a:srgbClr val="FF0000"/>
              </a:solidFill>
              <a:latin typeface="Narkisim" pitchFamily="34" charset="-79"/>
              <a:ea typeface="+mj-ea"/>
              <a:cs typeface="Narkisim" pitchFamily="34" charset="-79"/>
            </a:endParaRPr>
          </a:p>
        </p:txBody>
      </p:sp>
      <p:grpSp>
        <p:nvGrpSpPr>
          <p:cNvPr id="45" name="Grupo 16"/>
          <p:cNvGrpSpPr>
            <a:grpSpLocks/>
          </p:cNvGrpSpPr>
          <p:nvPr/>
        </p:nvGrpSpPr>
        <p:grpSpPr bwMode="auto">
          <a:xfrm>
            <a:off x="2596062" y="3620891"/>
            <a:ext cx="504344" cy="923330"/>
            <a:chOff x="5271544" y="-182168"/>
            <a:chExt cx="838185" cy="1265400"/>
          </a:xfrm>
        </p:grpSpPr>
        <p:sp>
          <p:nvSpPr>
            <p:cNvPr id="46" name="Retângulo 45"/>
            <p:cNvSpPr/>
            <p:nvPr/>
          </p:nvSpPr>
          <p:spPr>
            <a:xfrm>
              <a:off x="5271544" y="-182168"/>
              <a:ext cx="783700" cy="12654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Black" pitchFamily="34" charset="0"/>
                </a:rPr>
                <a:t>4</a:t>
              </a:r>
            </a:p>
          </p:txBody>
        </p:sp>
        <p:pic>
          <p:nvPicPr>
            <p:cNvPr id="47" name="Picture 4" descr="http://t2.gstatic.com/images?q=tbn:Wc8-QOMJgs0HSM:http://www.cchn.ufes.br/dbio/ppgban/capes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77195" y="15543"/>
              <a:ext cx="832534" cy="70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upo 16"/>
          <p:cNvGrpSpPr>
            <a:grpSpLocks/>
          </p:cNvGrpSpPr>
          <p:nvPr/>
        </p:nvGrpSpPr>
        <p:grpSpPr bwMode="auto">
          <a:xfrm>
            <a:off x="4831039" y="3668463"/>
            <a:ext cx="612869" cy="923330"/>
            <a:chOff x="5271544" y="-182168"/>
            <a:chExt cx="838185" cy="1151750"/>
          </a:xfrm>
        </p:grpSpPr>
        <p:sp>
          <p:nvSpPr>
            <p:cNvPr id="49" name="Retângulo 48"/>
            <p:cNvSpPr/>
            <p:nvPr/>
          </p:nvSpPr>
          <p:spPr>
            <a:xfrm>
              <a:off x="5271544" y="-182168"/>
              <a:ext cx="783701" cy="1151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Black" pitchFamily="34" charset="0"/>
                </a:rPr>
                <a:t>4</a:t>
              </a:r>
            </a:p>
          </p:txBody>
        </p:sp>
        <p:pic>
          <p:nvPicPr>
            <p:cNvPr id="50" name="Picture 4" descr="http://t2.gstatic.com/images?q=tbn:Wc8-QOMJgs0HSM:http://www.cchn.ufes.br/dbio/ppgban/capes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77195" y="15543"/>
              <a:ext cx="832534" cy="70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" name="CaixaDeTexto 25"/>
          <p:cNvSpPr txBox="1">
            <a:spLocks noChangeArrowheads="1"/>
          </p:cNvSpPr>
          <p:nvPr/>
        </p:nvSpPr>
        <p:spPr bwMode="auto">
          <a:xfrm>
            <a:off x="846315" y="3792735"/>
            <a:ext cx="1279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Mestrado</a:t>
            </a:r>
          </a:p>
        </p:txBody>
      </p:sp>
      <p:pic>
        <p:nvPicPr>
          <p:cNvPr id="58" name="Picture 3" descr="C:\Users\tasso\Documents\arrow-right-310628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76551">
            <a:off x="1716760" y="2517940"/>
            <a:ext cx="544941" cy="4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25"/>
          <p:cNvSpPr txBox="1">
            <a:spLocks noChangeArrowheads="1"/>
          </p:cNvSpPr>
          <p:nvPr/>
        </p:nvSpPr>
        <p:spPr bwMode="auto">
          <a:xfrm>
            <a:off x="3007131" y="3822563"/>
            <a:ext cx="1279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Mestrado</a:t>
            </a:r>
          </a:p>
        </p:txBody>
      </p:sp>
      <p:sp>
        <p:nvSpPr>
          <p:cNvPr id="39" name="CaixaDeTexto 25"/>
          <p:cNvSpPr txBox="1">
            <a:spLocks noChangeArrowheads="1"/>
          </p:cNvSpPr>
          <p:nvPr/>
        </p:nvSpPr>
        <p:spPr bwMode="auto">
          <a:xfrm>
            <a:off x="5404071" y="3753544"/>
            <a:ext cx="1279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Mestrado</a:t>
            </a:r>
          </a:p>
          <a:p>
            <a:pPr algn="ctr">
              <a:buNone/>
            </a:pPr>
            <a:r>
              <a:rPr lang="pt-BR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Doutorado</a:t>
            </a:r>
            <a:endParaRPr lang="pt-BR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aixaDeTexto 25"/>
          <p:cNvSpPr txBox="1">
            <a:spLocks noChangeArrowheads="1"/>
          </p:cNvSpPr>
          <p:nvPr/>
        </p:nvSpPr>
        <p:spPr bwMode="auto">
          <a:xfrm>
            <a:off x="7615755" y="3717928"/>
            <a:ext cx="12793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Mestrado</a:t>
            </a:r>
          </a:p>
          <a:p>
            <a:pPr algn="ctr">
              <a:buNone/>
            </a:pPr>
            <a:r>
              <a:rPr lang="pt-BR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Doutorado</a:t>
            </a:r>
            <a:endParaRPr lang="pt-BR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3" descr="C:\Users\tasso\Documents\arrow-right-310628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8500">
            <a:off x="7104756" y="2472139"/>
            <a:ext cx="408706" cy="5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C:\Users\tasso\Documents\arrow-right-310628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8500">
            <a:off x="5239556" y="2443014"/>
            <a:ext cx="408706" cy="5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 descr="C:\Users\tasso\Documents\arrow-right-310628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8743">
            <a:off x="3190676" y="2545052"/>
            <a:ext cx="544941" cy="40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AutoShape 11" descr="Resultado de imagem para apis flora empres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AutoShape 13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AutoShape 15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AutoShape 17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AutoShape 19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AutoShape 17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AutoShape 19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11213"/>
            <a:ext cx="4643438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2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836613"/>
            <a:ext cx="285115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24"/>
          <p:cNvSpPr/>
          <p:nvPr/>
        </p:nvSpPr>
        <p:spPr>
          <a:xfrm>
            <a:off x="3132138" y="5013325"/>
            <a:ext cx="5753100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i="1" dirty="0">
                <a:solidFill>
                  <a:srgbClr val="003871"/>
                </a:solidFill>
                <a:ea typeface="+mn-ea"/>
                <a:cs typeface="Arial" charset="0"/>
              </a:rPr>
              <a:t>Profa. Dra. Katia Jorge Ciuffi</a:t>
            </a:r>
          </a:p>
          <a:p>
            <a:pPr algn="ctr">
              <a:defRPr/>
            </a:pPr>
            <a:r>
              <a:rPr lang="pt-BR" sz="2000" i="1" dirty="0">
                <a:solidFill>
                  <a:srgbClr val="003871"/>
                </a:solidFill>
                <a:ea typeface="+mn-ea"/>
                <a:cs typeface="Arial" charset="0"/>
                <a:hlinkClick r:id="rId6"/>
              </a:rPr>
              <a:t>Reitora da Universidade de Franca</a:t>
            </a:r>
            <a:endParaRPr lang="pt-BR" sz="2800" i="1" dirty="0">
              <a:solidFill>
                <a:srgbClr val="003871"/>
              </a:solidFill>
              <a:ea typeface="+mn-ea"/>
              <a:cs typeface="Arial" charset="0"/>
              <a:hlinkClick r:id="rId6"/>
            </a:endParaRPr>
          </a:p>
          <a:p>
            <a:pPr algn="ctr">
              <a:defRPr/>
            </a:pPr>
            <a:r>
              <a:rPr lang="pt-BR" sz="2000" i="1" dirty="0">
                <a:solidFill>
                  <a:srgbClr val="003871"/>
                </a:solidFill>
                <a:ea typeface="+mn-ea"/>
                <a:cs typeface="Arial" charset="0"/>
                <a:hlinkClick r:id="rId6"/>
              </a:rPr>
              <a:t>katia.ciuffi@unifran.edu.br</a:t>
            </a:r>
            <a:endParaRPr lang="pt-BR" sz="2000" i="1" dirty="0">
              <a:solidFill>
                <a:srgbClr val="003871"/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chemeClr val="tx2">
                    <a:lumMod val="10000"/>
                  </a:schemeClr>
                </a:solidFill>
                <a:ea typeface="+mn-ea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http://gcn.net.br/dir-arquivo-imagem/2016/11/20161110234516_9343109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6" y="1909287"/>
            <a:ext cx="2226033" cy="24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Resultado de imagem para cafe com empresarios unifr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22" y="3773152"/>
            <a:ext cx="2535755" cy="256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702433" y="770453"/>
            <a:ext cx="5188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Café com Empresários</a:t>
            </a:r>
            <a:endParaRPr lang="pt-BR" sz="3600" dirty="0"/>
          </a:p>
        </p:txBody>
      </p:sp>
      <p:pic>
        <p:nvPicPr>
          <p:cNvPr id="10" name="Imagem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16" y="1909287"/>
            <a:ext cx="2852664" cy="266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22" y="3773152"/>
            <a:ext cx="3114306" cy="256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01" y="1909286"/>
            <a:ext cx="2610462" cy="242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99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0" y="836613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4000" b="1">
                <a:solidFill>
                  <a:srgbClr val="FF0000"/>
                </a:solidFill>
              </a:rPr>
              <a:t>EXPERIÊNCIAS DE COOPERAÇÕES</a:t>
            </a:r>
          </a:p>
          <a:p>
            <a:pPr>
              <a:spcBef>
                <a:spcPct val="20000"/>
              </a:spcBef>
            </a:pPr>
            <a:endParaRPr lang="pt-BR" sz="2000"/>
          </a:p>
          <a:p>
            <a:pPr>
              <a:spcBef>
                <a:spcPct val="20000"/>
              </a:spcBef>
              <a:buFontTx/>
              <a:buChar char="•"/>
            </a:pPr>
            <a:endParaRPr lang="pt-BR" sz="2000"/>
          </a:p>
          <a:p>
            <a:pPr>
              <a:spcBef>
                <a:spcPct val="20000"/>
              </a:spcBef>
            </a:pPr>
            <a:endParaRPr lang="pt-BR" sz="1600">
              <a:solidFill>
                <a:srgbClr val="595959"/>
              </a:solidFill>
              <a:latin typeface="Verdana" charset="0"/>
            </a:endParaRPr>
          </a:p>
        </p:txBody>
      </p:sp>
      <p:pic>
        <p:nvPicPr>
          <p:cNvPr id="5123" name="Picture 9" descr="Fauna e Fl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2217738"/>
            <a:ext cx="7778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AutoShape 11" descr="Resultado de imagem para apis flora empres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5" name="Picture 13" descr="Resultado de imagem para apis flora empre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2360613"/>
            <a:ext cx="2170113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5" descr="Resultado de imagem para centag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2073275"/>
            <a:ext cx="263842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7" descr="Resultado de imagem para amazonas empresa em fran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51313"/>
            <a:ext cx="207327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9" descr="Resultado de imagem para cristál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616575"/>
            <a:ext cx="25257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Resultado de imagem para ja saude anim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92538"/>
            <a:ext cx="1293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AutoShape 13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AutoShape 15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AutoShape 17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AutoShape 19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4" name="Picture 21" descr="Solo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2000250"/>
            <a:ext cx="116363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7" descr="Resultado de imagem para mikro metai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005263"/>
            <a:ext cx="110172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AutoShape 17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AutoShape 19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8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860800"/>
            <a:ext cx="2233612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" descr="Resultado de imagem para ekobe do brasil logomarc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184775"/>
            <a:ext cx="1557338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" descr="https://lh5.googleusercontent.com/p/AF1QipMtbIssW6bBNXKOUQWaIvlAgX6Yp7LAweejN8Yd=w260-h210-p-k-n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29225"/>
            <a:ext cx="2016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13" descr="http://www.npa.ind.br/images/Empresa02P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229225"/>
            <a:ext cx="17637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9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AutoShape 11" descr="Resultado de imagem para apis flora empres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" name="AutoShape 13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AutoShape 15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AutoShape 17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AutoShape 19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AutoShape 17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AutoShape 19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Retângulo 11"/>
          <p:cNvSpPr>
            <a:spLocks noChangeArrowheads="1"/>
          </p:cNvSpPr>
          <p:nvPr/>
        </p:nvSpPr>
        <p:spPr bwMode="auto">
          <a:xfrm>
            <a:off x="7938" y="974725"/>
            <a:ext cx="9167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>
                <a:solidFill>
                  <a:srgbClr val="FF0000"/>
                </a:solidFill>
                <a:latin typeface="Narkisim" charset="0"/>
                <a:cs typeface="Narkisim" charset="0"/>
              </a:rPr>
              <a:t>PROJETOS – PIPE/PITE – FAPESP </a:t>
            </a:r>
            <a:endParaRPr lang="pt-BR" sz="3600"/>
          </a:p>
        </p:txBody>
      </p:sp>
      <p:sp>
        <p:nvSpPr>
          <p:cNvPr id="9226" name="Retângulo 1"/>
          <p:cNvSpPr>
            <a:spLocks noChangeArrowheads="1"/>
          </p:cNvSpPr>
          <p:nvPr/>
        </p:nvSpPr>
        <p:spPr bwMode="auto">
          <a:xfrm>
            <a:off x="107950" y="1928813"/>
            <a:ext cx="8988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b="1" dirty="0">
                <a:solidFill>
                  <a:srgbClr val="FF0000"/>
                </a:solidFill>
              </a:rPr>
              <a:t>CENTAGRO (PIPE)</a:t>
            </a:r>
            <a:r>
              <a:rPr lang="pt-BR" dirty="0"/>
              <a:t> - “Viabilidade da utilização de </a:t>
            </a:r>
            <a:r>
              <a:rPr lang="pt-BR" dirty="0" err="1"/>
              <a:t>licochalcona</a:t>
            </a:r>
            <a:r>
              <a:rPr lang="pt-BR" dirty="0"/>
              <a:t>-A no tratamento da leishmaniose visceral canina”</a:t>
            </a:r>
          </a:p>
          <a:p>
            <a:pPr algn="just"/>
            <a:endParaRPr lang="pt-BR" dirty="0"/>
          </a:p>
          <a:p>
            <a:pPr algn="just"/>
            <a:r>
              <a:rPr lang="pt-BR" b="1" dirty="0">
                <a:solidFill>
                  <a:srgbClr val="FF0000"/>
                </a:solidFill>
              </a:rPr>
              <a:t>JP Farmacêutica S/A (PITE) </a:t>
            </a:r>
            <a:r>
              <a:rPr lang="pt-BR" dirty="0"/>
              <a:t>- “Síntese e avaliação pré-clínica dos derivados (-)-o-</a:t>
            </a:r>
            <a:r>
              <a:rPr lang="pt-BR" dirty="0" err="1"/>
              <a:t>metilcubebina</a:t>
            </a:r>
            <a:r>
              <a:rPr lang="pt-BR" dirty="0"/>
              <a:t>, candidato a fármaco para o tratamento da esquistossomose, e (-)-</a:t>
            </a:r>
            <a:r>
              <a:rPr lang="pt-BR" dirty="0" err="1"/>
              <a:t>hinoquinina</a:t>
            </a:r>
            <a:r>
              <a:rPr lang="pt-BR" dirty="0"/>
              <a:t>, candidato a fármaco para o tratamento da doença de Chagas, ambos obtidos a partir de (-)-</a:t>
            </a:r>
            <a:r>
              <a:rPr lang="pt-BR" dirty="0" err="1"/>
              <a:t>cubebina</a:t>
            </a:r>
            <a:r>
              <a:rPr lang="pt-BR" dirty="0"/>
              <a:t> isolada de </a:t>
            </a:r>
            <a:r>
              <a:rPr lang="pt-BR" i="1" dirty="0"/>
              <a:t>Piper </a:t>
            </a:r>
            <a:r>
              <a:rPr lang="pt-BR" i="1" dirty="0" err="1"/>
              <a:t>cubeba</a:t>
            </a:r>
            <a:r>
              <a:rPr lang="pt-BR" dirty="0"/>
              <a:t>”</a:t>
            </a:r>
          </a:p>
          <a:p>
            <a:pPr algn="just"/>
            <a:endParaRPr lang="pt-BR" b="1" dirty="0">
              <a:solidFill>
                <a:srgbClr val="FF0000"/>
              </a:solidFill>
            </a:endParaRPr>
          </a:p>
          <a:p>
            <a:pPr algn="just"/>
            <a:r>
              <a:rPr lang="pt-BR" b="1" dirty="0" err="1">
                <a:solidFill>
                  <a:srgbClr val="FF0000"/>
                </a:solidFill>
              </a:rPr>
              <a:t>Mikro</a:t>
            </a:r>
            <a:r>
              <a:rPr lang="pt-BR" b="1" dirty="0">
                <a:solidFill>
                  <a:srgbClr val="FF0000"/>
                </a:solidFill>
              </a:rPr>
              <a:t> Metais Comercial </a:t>
            </a:r>
            <a:r>
              <a:rPr lang="pt-BR" b="1" dirty="0" err="1">
                <a:solidFill>
                  <a:srgbClr val="FF0000"/>
                </a:solidFill>
              </a:rPr>
              <a:t>Ltda</a:t>
            </a:r>
            <a:r>
              <a:rPr lang="pt-BR" b="1" dirty="0">
                <a:solidFill>
                  <a:srgbClr val="FF0000"/>
                </a:solidFill>
              </a:rPr>
              <a:t> (PIPE) </a:t>
            </a:r>
            <a:r>
              <a:rPr lang="pt-BR" dirty="0"/>
              <a:t>- “Estudo do aproveitamento da fuligem da queima do bagaço de açúcar em compostos de borracha”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8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398" y="6340154"/>
            <a:ext cx="892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https://www.nextbigfuture.com/wp-content/uploads/2011/09/worldrd2010-1-730x430.png)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450" y="317532"/>
            <a:ext cx="7057235" cy="6003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21" y="1076848"/>
            <a:ext cx="15532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2011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97891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AutoShape 11" descr="Resultado de imagem para apis flora empres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1" name="AutoShape 13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AutoShape 15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AutoShape 17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AutoShape 19" descr="Resultado de imagem para solocon franc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AutoShape 17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AutoShape 19" descr="Resultado de imagem para otb pen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Retângulo 12"/>
          <p:cNvSpPr>
            <a:spLocks noChangeArrowheads="1"/>
          </p:cNvSpPr>
          <p:nvPr/>
        </p:nvSpPr>
        <p:spPr bwMode="auto">
          <a:xfrm>
            <a:off x="7938" y="974725"/>
            <a:ext cx="916781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latin typeface="Narkisim" charset="0"/>
                <a:cs typeface="Narkisim" charset="0"/>
              </a:rPr>
              <a:t>F</a:t>
            </a:r>
            <a:r>
              <a:rPr lang="pt-BR" sz="3600" b="1" dirty="0">
                <a:solidFill>
                  <a:srgbClr val="003871"/>
                </a:solidFill>
                <a:latin typeface="Narkisim" charset="0"/>
                <a:cs typeface="Narkisim" charset="0"/>
              </a:rPr>
              <a:t>rutos – Café com Empresários</a:t>
            </a:r>
          </a:p>
          <a:p>
            <a:pPr algn="ctr"/>
            <a:endParaRPr lang="pt-BR" sz="1600" b="1" dirty="0">
              <a:solidFill>
                <a:srgbClr val="003871"/>
              </a:solidFill>
              <a:cs typeface="Narkisim" charset="0"/>
            </a:endParaRPr>
          </a:p>
          <a:p>
            <a:pPr algn="ctr"/>
            <a:r>
              <a:rPr lang="pt-BR" sz="3600" b="1" dirty="0">
                <a:solidFill>
                  <a:srgbClr val="003871"/>
                </a:solidFill>
                <a:cs typeface="Narkisim" charset="0"/>
              </a:rPr>
              <a:t>BOLSAS DE </a:t>
            </a:r>
            <a:r>
              <a:rPr lang="pt-BR" sz="3600" b="1" dirty="0" smtClean="0">
                <a:solidFill>
                  <a:srgbClr val="003871"/>
                </a:solidFill>
                <a:cs typeface="Narkisim" charset="0"/>
              </a:rPr>
              <a:t>INDÚSTRIAS </a:t>
            </a:r>
            <a:r>
              <a:rPr lang="pt-BR" sz="3600" b="1" dirty="0">
                <a:solidFill>
                  <a:srgbClr val="003871"/>
                </a:solidFill>
                <a:cs typeface="Narkisim" charset="0"/>
              </a:rPr>
              <a:t>– </a:t>
            </a:r>
            <a:r>
              <a:rPr lang="pt-BR" sz="3600" b="1" dirty="0">
                <a:solidFill>
                  <a:srgbClr val="FF0000"/>
                </a:solidFill>
                <a:cs typeface="Narkisim" charset="0"/>
              </a:rPr>
              <a:t>ATUAL</a:t>
            </a:r>
            <a:endParaRPr lang="pt-BR" sz="3600" dirty="0">
              <a:solidFill>
                <a:srgbClr val="FF0000"/>
              </a:solidFill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176213" y="2908300"/>
          <a:ext cx="8569325" cy="3114676"/>
        </p:xfrm>
        <a:graphic>
          <a:graphicData uri="http://schemas.openxmlformats.org/drawingml/2006/table">
            <a:tbl>
              <a:tblPr/>
              <a:tblGrid>
                <a:gridCol w="530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27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Narkisim" charset="0"/>
                          <a:ea typeface="ＭＳ Ｐゴシック" charset="0"/>
                          <a:cs typeface="Narkisim" charset="0"/>
                        </a:rPr>
                        <a:t>E</a:t>
                      </a: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MPRESA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Narkisim" charset="0"/>
                          <a:ea typeface="ＭＳ Ｐゴシック" charset="0"/>
                          <a:cs typeface="Narkisim" charset="0"/>
                        </a:rPr>
                        <a:t>N</a:t>
                      </a: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ÍVEL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HOMEOPATIA BRAZIL SOLUÇÕES SUSTENTÁVEIS EIRELI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MESTRADO (1)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EKOBÉ DO BRASIL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PÓS-DOUTORADO (1)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FAUNA &amp; FLORA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INICIAÇÃO CIENTÍFIICA (2)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CENTAGRO – CENTRO TECNOLÓGICO AGROPECUÁRIO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INICIAÇÃO CIENTÍFICA (1)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SOLOCON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INICIAÇÃO CIENTÍFICA (1)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AMAZONAS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DOUTORADO (2)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PREMIX NUTRIÇÃO ANIMAL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MESTRADO (1)</a:t>
                      </a:r>
                    </a:p>
                  </a:txBody>
                  <a:tcPr marL="9524" marR="9524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232142" y="-50820"/>
            <a:ext cx="3429024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  <a:defRPr/>
            </a:pPr>
            <a:endParaRPr lang="pt-BR" sz="3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pt-BR" sz="3500" dirty="0">
              <a:ln>
                <a:solidFill>
                  <a:schemeClr val="bg1"/>
                </a:solidFill>
              </a:ln>
              <a:solidFill>
                <a:srgbClr val="59595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pt-BR" sz="3500" dirty="0">
              <a:ln>
                <a:solidFill>
                  <a:schemeClr val="bg1"/>
                </a:solidFill>
              </a:ln>
              <a:solidFill>
                <a:srgbClr val="00387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024" y="4437112"/>
            <a:ext cx="325946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" y="1475895"/>
            <a:ext cx="2966774" cy="254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924" y="3293873"/>
            <a:ext cx="2863757" cy="22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66" y="4437112"/>
            <a:ext cx="325946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261976" y="1043117"/>
            <a:ext cx="5873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3600" b="1" dirty="0" smtClean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P</a:t>
            </a:r>
            <a:r>
              <a:rPr lang="pt-BR" sz="3600" b="1" dirty="0" smtClean="0">
                <a:solidFill>
                  <a:srgbClr val="002060"/>
                </a:solidFill>
                <a:latin typeface="Narkisim" pitchFamily="34" charset="-79"/>
                <a:cs typeface="Narkisim" pitchFamily="34" charset="-79"/>
              </a:rPr>
              <a:t>atentes fruto pesquisa da UNIFRAN</a:t>
            </a:r>
            <a:endParaRPr lang="pt-BR" sz="3600" dirty="0">
              <a:solidFill>
                <a:srgbClr val="002060"/>
              </a:solidFill>
            </a:endParaRPr>
          </a:p>
        </p:txBody>
      </p:sp>
      <p:pic>
        <p:nvPicPr>
          <p:cNvPr id="11" name="Picture 13" descr="Resultado de imagem para PESQUISA UNIFRAN MARCIO JO SOAR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973" y="2420789"/>
            <a:ext cx="3126500" cy="166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851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0" y="836613"/>
            <a:ext cx="9144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sz="4000" b="1">
                <a:solidFill>
                  <a:srgbClr val="FF0000"/>
                </a:solidFill>
              </a:rPr>
              <a:t>EXPERIÊNCIAS DE COOPERAÇÕES</a:t>
            </a:r>
          </a:p>
          <a:p>
            <a:pPr>
              <a:spcBef>
                <a:spcPct val="20000"/>
              </a:spcBef>
            </a:pPr>
            <a:endParaRPr lang="pt-BR" sz="2000"/>
          </a:p>
          <a:p>
            <a:pPr>
              <a:spcBef>
                <a:spcPct val="20000"/>
              </a:spcBef>
              <a:buFontTx/>
              <a:buChar char="•"/>
            </a:pPr>
            <a:endParaRPr lang="pt-BR" sz="2000"/>
          </a:p>
          <a:p>
            <a:pPr>
              <a:spcBef>
                <a:spcPct val="20000"/>
              </a:spcBef>
            </a:pPr>
            <a:endParaRPr lang="pt-BR" sz="1600">
              <a:solidFill>
                <a:srgbClr val="595959"/>
              </a:solidFill>
              <a:latin typeface="Verdana" charset="0"/>
            </a:endParaRPr>
          </a:p>
        </p:txBody>
      </p:sp>
      <p:sp>
        <p:nvSpPr>
          <p:cNvPr id="13315" name="AutoShape 11" descr="Resultado de imagem para apis flora empresa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6625"/>
            <a:ext cx="25511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ta: para a Direita Listrada 6"/>
          <p:cNvSpPr/>
          <p:nvPr/>
        </p:nvSpPr>
        <p:spPr>
          <a:xfrm>
            <a:off x="3276600" y="2708275"/>
            <a:ext cx="1871663" cy="1722438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31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73238"/>
            <a:ext cx="38735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4510088"/>
            <a:ext cx="3352800" cy="6477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b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FULIGEM – Queima do bagaço de cana de açúcar </a:t>
            </a:r>
          </a:p>
        </p:txBody>
      </p:sp>
      <p:pic>
        <p:nvPicPr>
          <p:cNvPr id="13320" name="Picture 7" descr="Resultado de imagem para mikro meta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00213"/>
            <a:ext cx="1255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http://homologa.unifran.edu.br/wp-content/uploads/2014/09/eduardo-nassa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013325"/>
            <a:ext cx="11874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3" descr="http://homologa.unifran.edu.br/wp-content/uploads/2014/09/katia-ciuff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013325"/>
            <a:ext cx="116998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1" descr="http://www.unifran.edu.br/wp-content/uploads/2016/01/Wilson-Roberto-Cunh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041900"/>
            <a:ext cx="10080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9" descr="http://www.unifran.edu.br/wp-content/uploads/2016/01/M%C3%A1rcio-Luis-de-Andrade-e-Silv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941888"/>
            <a:ext cx="10810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5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m 3" descr="fund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CaixaDeTexto 5"/>
          <p:cNvSpPr txBox="1">
            <a:spLocks noChangeArrowheads="1"/>
          </p:cNvSpPr>
          <p:nvPr/>
        </p:nvSpPr>
        <p:spPr bwMode="auto">
          <a:xfrm>
            <a:off x="0" y="7651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/>
              <a:t>RESULTADOS DAS PESQUISAS – </a:t>
            </a:r>
            <a:r>
              <a:rPr lang="pt-BR" b="1">
                <a:solidFill>
                  <a:srgbClr val="FF0000"/>
                </a:solidFill>
              </a:rPr>
              <a:t>PATENTES/PRODUTOS</a:t>
            </a:r>
          </a:p>
        </p:txBody>
      </p:sp>
      <p:pic>
        <p:nvPicPr>
          <p:cNvPr id="19459" name="Picture 9" descr="http://www.unifran.edu.br/wp-content/uploads/2016/01/M%C3%A1rcio-Luis-de-Andrade-e-Sil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52563"/>
            <a:ext cx="12001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Resultado de imagem para ekobe do brasil logomar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5256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438"/>
            <a:ext cx="56562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7" descr="https://webmail.unifran.edu.br/owa/service.svc/s/GetFileAttachment?id=AAMkAGNhMzg2NjJkLTFkOTctNDMwZi05MTJkLWE4NDJkZjUzZTk4NwBGAAAAAAAd7p3FbSt7QYcvoyMuqcA%2BBwCxjMXVWncfR6y%2BhBv2xqYtAAAAAAENAACxjMXVWncfR6y%2BhBv2xqYtAAL1HVXRAAABEgAQAC2gUTHx2BhDk8CDfb3qwlw%3D&amp;isImagePreview=True&amp;X-OWA-CANARY=58Zf8JmSh0yQ-imU9ehMJWHFeaAVGtUIeAHh8AsB6SKwC7GB3DZ6fbXyE8RMM3kmJdYIyvl1dOY.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3" name="Picture 9" descr="Resultado de imagem para kopayderm eko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3743325"/>
            <a:ext cx="38163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29000"/>
            <a:ext cx="217487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6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m 3" descr="fund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6988"/>
            <a:ext cx="9136062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CaixaDeTexto 5"/>
          <p:cNvSpPr txBox="1">
            <a:spLocks noChangeArrowheads="1"/>
          </p:cNvSpPr>
          <p:nvPr/>
        </p:nvSpPr>
        <p:spPr bwMode="auto">
          <a:xfrm>
            <a:off x="0" y="7651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/>
              <a:t>RESULTADOS DAS PESQUISAS – </a:t>
            </a:r>
            <a:r>
              <a:rPr lang="pt-BR" b="1">
                <a:solidFill>
                  <a:srgbClr val="FF0000"/>
                </a:solidFill>
              </a:rPr>
              <a:t>PATENTES/PRODUTOS</a:t>
            </a:r>
          </a:p>
        </p:txBody>
      </p:sp>
      <p:pic>
        <p:nvPicPr>
          <p:cNvPr id="17411" name="Picture 14" descr="http://gcn.net.br/dir-arquivo-imagem/2014/11/20141126183245_673491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58975"/>
            <a:ext cx="38925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http://arquivos.cruzeirodosuleducacional.edu.br/criacao/jornal/conteudo/atualizado/Jornal_Rede_Cruzeiro_19/conteudo/02_nos_bastidores/images/pag1/g1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0690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arquivos.cruzeirodosuleducacional.edu.br/criacao/jornal/conteudo/atualizado/Jornal_Rede_Cruzeiro_19/conteudo/02_nos_bastidores/images/pag1/folha-sao-paul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4406900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ttp://arquivos.cruzeirodosuleducacional.edu.br/criacao/jornal/conteudo/atualizado/Jornal_Rede_Cruzeiro_19/conteudo/02_nos_bastidores/images/pag1/rede-globo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406900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ttp://arquivos.cruzeirodosuleducacional.edu.br/criacao/jornal/conteudo/atualizado/Jornal_Rede_Cruzeiro_19/conteudo/02_nos_bastidores/images/pag1/Rede%20Record.pn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398963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6" name="Objeto 2"/>
          <p:cNvGraphicFramePr>
            <a:graphicFrameLocks noChangeAspect="1"/>
          </p:cNvGraphicFramePr>
          <p:nvPr/>
        </p:nvGraphicFramePr>
        <p:xfrm>
          <a:off x="4500563" y="2327275"/>
          <a:ext cx="1584325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Chem3D" r:id="rId14" imgW="0" imgH="0" progId="Chem3D.Document.8">
                  <p:embed/>
                </p:oleObj>
              </mc:Choice>
              <mc:Fallback>
                <p:oleObj name="Chem3D" r:id="rId14" imgW="0" imgH="0" progId="Chem3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327275"/>
                        <a:ext cx="1584325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7" name="Picture 2" descr="https://encrypted-tbn2.gstatic.com/images?q=tbn:ANd9GcRnAwyw3fHU40fShSOkFxO62TgTX37TqoS1IZo_gRelzCmeeEZP"/>
          <p:cNvPicPr>
            <a:picLocks noChangeAspect="1" noChangeArrowheads="1"/>
          </p:cNvPicPr>
          <p:nvPr/>
        </p:nvPicPr>
        <p:blipFill>
          <a:blip r:embed="rId1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989138"/>
            <a:ext cx="15335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Seta para a direita 3"/>
          <p:cNvSpPr>
            <a:spLocks noChangeArrowheads="1"/>
          </p:cNvSpPr>
          <p:nvPr/>
        </p:nvSpPr>
        <p:spPr bwMode="auto">
          <a:xfrm>
            <a:off x="6156325" y="2781300"/>
            <a:ext cx="1406525" cy="719138"/>
          </a:xfrm>
          <a:prstGeom prst="rightArrow">
            <a:avLst>
              <a:gd name="adj1" fmla="val 50000"/>
              <a:gd name="adj2" fmla="val 50064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7419" name="Retângulo 18"/>
          <p:cNvSpPr>
            <a:spLocks noChangeArrowheads="1"/>
          </p:cNvSpPr>
          <p:nvPr/>
        </p:nvSpPr>
        <p:spPr bwMode="auto">
          <a:xfrm>
            <a:off x="0" y="5559425"/>
            <a:ext cx="89646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/>
              <a:t>Empresas - Villifarm Mercantil e NPA (Núcleo de Pesquisa Aplicada) - </a:t>
            </a:r>
            <a:r>
              <a:rPr lang="pt-BR">
                <a:solidFill>
                  <a:srgbClr val="FF0000"/>
                </a:solidFill>
              </a:rPr>
              <a:t>LICENCIADA</a:t>
            </a:r>
          </a:p>
        </p:txBody>
      </p:sp>
      <p:pic>
        <p:nvPicPr>
          <p:cNvPr id="17420" name="Picture 81" descr="Download now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95425"/>
            <a:ext cx="1079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7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006" y="1421105"/>
            <a:ext cx="866134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CIÊNCIA E TECNOLOGIA 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NA  GERAÇÃO DE RIQUEZA</a:t>
            </a:r>
          </a:p>
          <a:p>
            <a:pPr algn="ctr"/>
            <a:endParaRPr lang="en-US" sz="4400" b="1" dirty="0">
              <a:latin typeface="Arial Black"/>
              <a:cs typeface="Arial Black"/>
            </a:endParaRPr>
          </a:p>
          <a:p>
            <a:pPr algn="ctr"/>
            <a:r>
              <a:rPr lang="en-US" sz="4400" b="1" u="sng" dirty="0">
                <a:latin typeface="Arial Black"/>
                <a:cs typeface="Arial Black"/>
              </a:rPr>
              <a:t>O CASO STEVIA</a:t>
            </a:r>
            <a:r>
              <a:rPr lang="en-US" sz="4400" b="1" dirty="0">
                <a:latin typeface="Arial Black"/>
                <a:cs typeface="Arial Black"/>
              </a:rPr>
              <a:t> </a:t>
            </a:r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1338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4046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i="1" dirty="0" err="1" smtClean="0"/>
              <a:t>Stevia</a:t>
            </a:r>
            <a:r>
              <a:rPr lang="pt-BR" i="1" dirty="0" smtClean="0"/>
              <a:t> </a:t>
            </a:r>
            <a:r>
              <a:rPr lang="pt-BR" i="1" dirty="0" err="1" smtClean="0"/>
              <a:t>rebaudiana</a:t>
            </a:r>
            <a:r>
              <a:rPr lang="pt-BR" i="1" dirty="0" smtClean="0"/>
              <a:t> </a:t>
            </a:r>
            <a:r>
              <a:rPr lang="pt-BR" dirty="0" err="1" smtClean="0"/>
              <a:t>Bertoni</a:t>
            </a:r>
            <a:endParaRPr lang="pt-BR" dirty="0" smtClean="0"/>
          </a:p>
          <a:p>
            <a:pPr marL="0" indent="0" algn="ctr">
              <a:buNone/>
            </a:pPr>
            <a:endParaRPr lang="pt-BR" dirty="0" smtClean="0"/>
          </a:p>
          <a:p>
            <a:pPr>
              <a:buFontTx/>
              <a:buChar char="-"/>
            </a:pPr>
            <a:r>
              <a:rPr lang="pt-BR" dirty="0" smtClean="0"/>
              <a:t>Arbusto nativo do Paraguai e Brasil</a:t>
            </a:r>
            <a:r>
              <a:rPr lang="pt-BR" i="1" dirty="0" smtClean="0"/>
              <a:t>;</a:t>
            </a:r>
          </a:p>
          <a:p>
            <a:pPr>
              <a:buFontTx/>
              <a:buChar char="-"/>
            </a:pPr>
            <a:r>
              <a:rPr lang="pt-PT" dirty="0" smtClean="0"/>
              <a:t>5% do </a:t>
            </a:r>
            <a:r>
              <a:rPr lang="pt-PT" dirty="0"/>
              <a:t>peso seco das folhas </a:t>
            </a:r>
            <a:r>
              <a:rPr lang="pt-PT" dirty="0" smtClean="0"/>
              <a:t>é o esteviosídeo;</a:t>
            </a:r>
          </a:p>
          <a:p>
            <a:pPr>
              <a:buFontTx/>
              <a:buChar char="-"/>
            </a:pPr>
            <a:r>
              <a:rPr lang="pt-PT" dirty="0" smtClean="0"/>
              <a:t>Estudos sugerem efeitos </a:t>
            </a:r>
            <a:r>
              <a:rPr lang="pt-PT" dirty="0"/>
              <a:t>fisiológicos e </a:t>
            </a:r>
            <a:r>
              <a:rPr lang="pt-PT" dirty="0" smtClean="0"/>
              <a:t>terapêuticos (além das propriedades </a:t>
            </a:r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dirty="0" smtClean="0"/>
              <a:t>   edulcorantes).</a:t>
            </a:r>
            <a:endParaRPr lang="pt-BR" i="1" dirty="0"/>
          </a:p>
        </p:txBody>
      </p:sp>
      <p:pic>
        <p:nvPicPr>
          <p:cNvPr id="1026" name="Picture 2" descr="Resultado de imagem para stevia rebaudia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37" y="3685874"/>
            <a:ext cx="2774635" cy="31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10" y="5120458"/>
            <a:ext cx="2992756" cy="15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uroRuiBazot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2" y="511155"/>
            <a:ext cx="8722539" cy="5729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25" y="-27171"/>
            <a:ext cx="1044026" cy="5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7" y="921455"/>
            <a:ext cx="7668252" cy="503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31969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dirty="0" smtClean="0"/>
              <a:t>Testes </a:t>
            </a:r>
            <a:r>
              <a:rPr lang="pt-PT" dirty="0"/>
              <a:t>de tolerância à glicose (GTT) foram realizados em indivíduos </a:t>
            </a:r>
            <a:r>
              <a:rPr lang="pt-PT" dirty="0" smtClean="0"/>
              <a:t>adultos normais </a:t>
            </a:r>
            <a:r>
              <a:rPr lang="pt-PT" dirty="0"/>
              <a:t>antes e </a:t>
            </a:r>
            <a:r>
              <a:rPr lang="pt-PT" dirty="0" smtClean="0"/>
              <a:t>depois da </a:t>
            </a:r>
            <a:r>
              <a:rPr lang="pt-PT" dirty="0"/>
              <a:t>ingestão de extratos aquosos de folhas de Stevia (20 g/dia) </a:t>
            </a:r>
            <a:r>
              <a:rPr lang="pt-PT" dirty="0" smtClean="0"/>
              <a:t>durante </a:t>
            </a:r>
            <a:r>
              <a:rPr lang="pt-PT" dirty="0"/>
              <a:t>3 dias. </a:t>
            </a:r>
            <a:endParaRPr lang="pt-PT" dirty="0" smtClean="0"/>
          </a:p>
        </p:txBody>
      </p:sp>
      <p:sp>
        <p:nvSpPr>
          <p:cNvPr id="2" name="CaixaDeTexto 1"/>
          <p:cNvSpPr txBox="1"/>
          <p:nvPr/>
        </p:nvSpPr>
        <p:spPr>
          <a:xfrm>
            <a:off x="827584" y="4438299"/>
            <a:ext cx="374441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dirty="0" smtClean="0"/>
              <a:t>extrato  aquoso de folhas de </a:t>
            </a:r>
            <a:r>
              <a:rPr lang="pt-BR" sz="3000" i="1" dirty="0" err="1" smtClean="0"/>
              <a:t>Stevia</a:t>
            </a:r>
            <a:r>
              <a:rPr lang="pt-BR" sz="3000" i="1" dirty="0" smtClean="0"/>
              <a:t> </a:t>
            </a:r>
            <a:r>
              <a:rPr lang="pt-BR" sz="3000" i="1" dirty="0" err="1" smtClean="0"/>
              <a:t>rebaudiana</a:t>
            </a:r>
            <a:r>
              <a:rPr lang="pt-BR" sz="3000" i="1" dirty="0" smtClean="0"/>
              <a:t> </a:t>
            </a:r>
            <a:endParaRPr lang="pt-BR" sz="3000" i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076056" y="4622965"/>
            <a:ext cx="3168352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000" dirty="0" smtClean="0"/>
              <a:t>solução de </a:t>
            </a:r>
            <a:r>
              <a:rPr lang="pt-BR" sz="3000" dirty="0" err="1" smtClean="0"/>
              <a:t>arabinose</a:t>
            </a:r>
            <a:endParaRPr lang="pt-BR" sz="3000" dirty="0"/>
          </a:p>
        </p:txBody>
      </p:sp>
      <p:sp>
        <p:nvSpPr>
          <p:cNvPr id="5" name="Retângulo 4"/>
          <p:cNvSpPr/>
          <p:nvPr/>
        </p:nvSpPr>
        <p:spPr>
          <a:xfrm>
            <a:off x="3707904" y="3007696"/>
            <a:ext cx="2408993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pt-PT" sz="3000" dirty="0"/>
              <a:t>22 voluntários</a:t>
            </a:r>
            <a:endParaRPr lang="pt-BR" sz="3000" dirty="0"/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3365024" y="3861048"/>
            <a:ext cx="288032" cy="433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6116897" y="3861048"/>
            <a:ext cx="341023" cy="504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9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04" y="1204171"/>
            <a:ext cx="7858017" cy="4206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705" y="5969425"/>
            <a:ext cx="8352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www.researchgate.net</a:t>
            </a:r>
            <a:r>
              <a:rPr lang="en-US" dirty="0" smtClean="0"/>
              <a:t>/figure/GDP-of-Turkey-Brazil-India-and-Russia-Million-US-2000-Constant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68501" y="1311550"/>
            <a:ext cx="15532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2011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478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43157" r="-263" b="5218"/>
          <a:stretch/>
        </p:blipFill>
        <p:spPr bwMode="auto">
          <a:xfrm>
            <a:off x="451216" y="0"/>
            <a:ext cx="8614156" cy="660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436096" y="6926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    glicose plasmática</a:t>
            </a:r>
            <a:endParaRPr lang="pt-BR" dirty="0"/>
          </a:p>
        </p:txBody>
      </p:sp>
      <p:sp>
        <p:nvSpPr>
          <p:cNvPr id="9" name="Seta para baixo 8"/>
          <p:cNvSpPr/>
          <p:nvPr/>
        </p:nvSpPr>
        <p:spPr>
          <a:xfrm>
            <a:off x="5580112" y="692696"/>
            <a:ext cx="216024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91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t="10613" r="4962" b="41101"/>
          <a:stretch/>
        </p:blipFill>
        <p:spPr bwMode="auto">
          <a:xfrm>
            <a:off x="520263" y="332656"/>
            <a:ext cx="8123132" cy="63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3200"/>
            <a:ext cx="9144000" cy="1143000"/>
          </a:xfrm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/>
            </a:r>
            <a:br>
              <a:rPr lang="en-US" b="1" smtClean="0">
                <a:solidFill>
                  <a:srgbClr val="FFFF00"/>
                </a:solidFill>
                <a:latin typeface="Arial" charset="0"/>
                <a:cs typeface="Times New Roman" charset="0"/>
              </a:rPr>
            </a:br>
            <a:r>
              <a:rPr lang="en-US" b="1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/>
            </a:r>
            <a:br>
              <a:rPr lang="en-US" b="1" smtClean="0">
                <a:solidFill>
                  <a:srgbClr val="FFFF00"/>
                </a:solidFill>
                <a:latin typeface="Arial" charset="0"/>
                <a:cs typeface="Times New Roman" charset="0"/>
              </a:rPr>
            </a:br>
            <a:r>
              <a:rPr lang="pt-BR" smtClean="0">
                <a:solidFill>
                  <a:srgbClr val="FFFF00"/>
                </a:solidFill>
                <a:cs typeface="Times New Roman" charset="0"/>
              </a:rPr>
              <a:t/>
            </a:r>
            <a:br>
              <a:rPr lang="pt-BR" smtClean="0">
                <a:solidFill>
                  <a:srgbClr val="FFFF00"/>
                </a:solidFill>
                <a:cs typeface="Times New Roman" charset="0"/>
              </a:rPr>
            </a:br>
            <a:r>
              <a:rPr lang="en-US" smtClean="0">
                <a:solidFill>
                  <a:srgbClr val="FFFF00"/>
                </a:solidFill>
                <a:cs typeface="Times New Roman" charset="0"/>
              </a:rPr>
              <a:t/>
            </a:r>
            <a:br>
              <a:rPr lang="en-US" smtClean="0">
                <a:solidFill>
                  <a:srgbClr val="FFFF00"/>
                </a:solidFill>
                <a:cs typeface="Times New Roman" charset="0"/>
              </a:rPr>
            </a:br>
            <a:r>
              <a:rPr lang="pt-BR" smtClean="0">
                <a:solidFill>
                  <a:srgbClr val="FFFF00"/>
                </a:solidFill>
                <a:latin typeface="Arial" charset="0"/>
                <a:cs typeface="Times New Roman" charset="0"/>
              </a:rPr>
              <a:t>	</a:t>
            </a:r>
            <a:endParaRPr lang="pt-BR" sz="3600" smtClean="0">
              <a:solidFill>
                <a:schemeClr val="bg1"/>
              </a:solidFill>
              <a:latin typeface="Arial" charset="0"/>
              <a:cs typeface="Times New Roman" charset="0"/>
            </a:endParaRPr>
          </a:p>
        </p:txBody>
      </p:sp>
      <p:pic>
        <p:nvPicPr>
          <p:cNvPr id="4099" name="Picture 5" descr="Stev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28146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molecula"/>
          <p:cNvPicPr>
            <a:picLocks noChangeAspect="1" noChangeArrowheads="1"/>
          </p:cNvPicPr>
          <p:nvPr/>
        </p:nvPicPr>
        <p:blipFill>
          <a:blip r:embed="rId3">
            <a:lum bright="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449388"/>
            <a:ext cx="3790950" cy="457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11188" y="6092825"/>
            <a:ext cx="273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i="1" dirty="0" err="1">
                <a:solidFill>
                  <a:srgbClr val="000000"/>
                </a:solidFill>
                <a:cs typeface="+mn-cs"/>
              </a:rPr>
              <a:t>Stevia</a:t>
            </a:r>
            <a:r>
              <a:rPr lang="pt-PT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pt-PT" i="1" dirty="0" err="1" smtClean="0">
                <a:solidFill>
                  <a:srgbClr val="000000"/>
                </a:solidFill>
                <a:cs typeface="+mn-cs"/>
              </a:rPr>
              <a:t>rebaudiana</a:t>
            </a:r>
            <a:r>
              <a:rPr lang="pt-PT" i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pt-PT" dirty="0" err="1" smtClean="0">
                <a:solidFill>
                  <a:srgbClr val="000000"/>
                </a:solidFill>
              </a:rPr>
              <a:t>Bertoni</a:t>
            </a:r>
            <a:r>
              <a:rPr lang="pt-BR" i="1" dirty="0" smtClean="0">
                <a:solidFill>
                  <a:srgbClr val="000000"/>
                </a:solidFill>
                <a:cs typeface="+mn-cs"/>
              </a:rPr>
              <a:t> </a:t>
            </a:r>
            <a:endParaRPr lang="pt-BR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64163" y="6092825"/>
            <a:ext cx="2736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PT" dirty="0" err="1">
                <a:cs typeface="+mn-cs"/>
              </a:rPr>
              <a:t>Steviosídeo</a:t>
            </a:r>
            <a:endParaRPr lang="pt-BR" dirty="0"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18" y="245786"/>
            <a:ext cx="1986109" cy="10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838" y="152492"/>
            <a:ext cx="8707027" cy="6740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Impacto </a:t>
            </a:r>
            <a:r>
              <a:rPr lang="pt-BR" b="1" dirty="0" smtClean="0"/>
              <a:t>econômico (Roberto Barbosa </a:t>
            </a:r>
            <a:r>
              <a:rPr lang="pt-BR" b="1" dirty="0" err="1" smtClean="0"/>
              <a:t>Bazotte</a:t>
            </a:r>
            <a:r>
              <a:rPr lang="pt-BR" b="1" dirty="0" smtClean="0"/>
              <a:t>)</a:t>
            </a:r>
            <a:endParaRPr lang="en-US" dirty="0"/>
          </a:p>
          <a:p>
            <a:pPr fontAlgn="base"/>
            <a:r>
              <a:rPr lang="pt-BR" b="1" dirty="0"/>
              <a:t> </a:t>
            </a:r>
            <a:endParaRPr lang="en-US" dirty="0"/>
          </a:p>
          <a:p>
            <a:pPr fontAlgn="base"/>
            <a:r>
              <a:rPr lang="pt-BR" dirty="0" smtClean="0"/>
              <a:t>“No </a:t>
            </a:r>
            <a:r>
              <a:rPr lang="pt-BR" dirty="0"/>
              <a:t>final dos </a:t>
            </a:r>
            <a:r>
              <a:rPr lang="pt-BR" dirty="0" smtClean="0"/>
              <a:t>anos 70, </a:t>
            </a:r>
            <a:r>
              <a:rPr lang="pt-BR" dirty="0"/>
              <a:t>começaram as pesquisas com </a:t>
            </a:r>
            <a:r>
              <a:rPr lang="pt-BR" dirty="0" err="1"/>
              <a:t>Stévia</a:t>
            </a:r>
            <a:r>
              <a:rPr lang="pt-BR" dirty="0"/>
              <a:t> </a:t>
            </a:r>
            <a:r>
              <a:rPr lang="pt-BR" dirty="0" smtClean="0"/>
              <a:t>na </a:t>
            </a:r>
            <a:r>
              <a:rPr lang="pt-BR" dirty="0"/>
              <a:t>UEM e foi desenvolvido em escala laboratorial uma técnica que permitia a extração do </a:t>
            </a:r>
            <a:r>
              <a:rPr lang="pt-BR" dirty="0" err="1"/>
              <a:t>steviosídeo</a:t>
            </a:r>
            <a:r>
              <a:rPr lang="pt-BR" dirty="0"/>
              <a:t>. </a:t>
            </a:r>
            <a:endParaRPr lang="en-US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No </a:t>
            </a:r>
            <a:r>
              <a:rPr lang="pt-BR" dirty="0"/>
              <a:t>início dos anos </a:t>
            </a:r>
            <a:r>
              <a:rPr lang="pt-BR" dirty="0" smtClean="0"/>
              <a:t>80, </a:t>
            </a:r>
            <a:r>
              <a:rPr lang="pt-BR" dirty="0"/>
              <a:t>a UEM obteve junto à FINEP aprovação de um projeto que visava a produção em larga escala de </a:t>
            </a:r>
            <a:r>
              <a:rPr lang="pt-BR" dirty="0" err="1"/>
              <a:t>steviosídeo</a:t>
            </a:r>
            <a:r>
              <a:rPr lang="pt-BR" dirty="0"/>
              <a:t> extraído das folhas de </a:t>
            </a:r>
            <a:r>
              <a:rPr lang="pt-BR" dirty="0" err="1"/>
              <a:t>Stévia</a:t>
            </a:r>
            <a:r>
              <a:rPr lang="pt-BR" dirty="0"/>
              <a:t>.</a:t>
            </a:r>
            <a:endParaRPr lang="en-US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Paralelamente </a:t>
            </a:r>
            <a:r>
              <a:rPr lang="pt-BR" dirty="0"/>
              <a:t>foram realizados estudos de pesquisa básica enquanto </a:t>
            </a:r>
            <a:r>
              <a:rPr lang="pt-BR" dirty="0" smtClean="0"/>
              <a:t>agrônomos </a:t>
            </a:r>
            <a:r>
              <a:rPr lang="pt-BR" dirty="0"/>
              <a:t>equacionaram a estratégia do plantio da </a:t>
            </a:r>
            <a:r>
              <a:rPr lang="pt-BR" dirty="0" err="1"/>
              <a:t>stevia</a:t>
            </a:r>
            <a:r>
              <a:rPr lang="pt-BR" dirty="0"/>
              <a:t>. Como o método de colheita </a:t>
            </a:r>
            <a:r>
              <a:rPr lang="pt-BR" dirty="0" smtClean="0"/>
              <a:t>era </a:t>
            </a:r>
            <a:r>
              <a:rPr lang="pt-BR" dirty="0"/>
              <a:t>artesanal, a plantação em larga escala seria uma alternativa econômica para o declínio das plantações de café (após a grande geada de 1975).</a:t>
            </a:r>
            <a:endParaRPr lang="en-US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Foi </a:t>
            </a:r>
            <a:r>
              <a:rPr lang="pt-BR" dirty="0"/>
              <a:t>criada uma empresa com capital aberto e filas de pessoas (em me lembro) se formavam na </a:t>
            </a:r>
            <a:r>
              <a:rPr lang="pt-BR" dirty="0" smtClean="0"/>
              <a:t>agência </a:t>
            </a:r>
            <a:r>
              <a:rPr lang="pt-BR" dirty="0"/>
              <a:t>bancária da UEM para comprar ações da empresa.</a:t>
            </a:r>
            <a:endParaRPr lang="en-US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O </a:t>
            </a:r>
            <a:r>
              <a:rPr lang="pt-BR" dirty="0"/>
              <a:t>lançamento da empresa de capital aberto ocorreu em um jantar para 3000 pessoas no </a:t>
            </a:r>
            <a:r>
              <a:rPr lang="pt-BR" dirty="0" smtClean="0"/>
              <a:t>Country </a:t>
            </a:r>
            <a:r>
              <a:rPr lang="pt-BR" dirty="0"/>
              <a:t>C</a:t>
            </a:r>
            <a:r>
              <a:rPr lang="pt-BR" dirty="0" smtClean="0"/>
              <a:t>lub </a:t>
            </a:r>
            <a:r>
              <a:rPr lang="pt-BR" dirty="0"/>
              <a:t>de Maringá com a presença do governador (José </a:t>
            </a:r>
            <a:r>
              <a:rPr lang="pt-BR" dirty="0" err="1"/>
              <a:t>Richa</a:t>
            </a:r>
            <a:r>
              <a:rPr lang="pt-BR" dirty="0"/>
              <a:t> pai), os 3 senadores do estado, deputados federais, estaduais  ... </a:t>
            </a:r>
            <a:endParaRPr lang="en-US" dirty="0"/>
          </a:p>
          <a:p>
            <a:pPr fontAlgn="base"/>
            <a:endParaRPr lang="pt-BR" dirty="0" smtClean="0"/>
          </a:p>
          <a:p>
            <a:pPr fontAlgn="base"/>
            <a:r>
              <a:rPr lang="pt-BR" dirty="0" smtClean="0"/>
              <a:t>Logo </a:t>
            </a:r>
            <a:r>
              <a:rPr lang="pt-BR" dirty="0"/>
              <a:t>nos primeiros anos toda a produção (uma pasta de </a:t>
            </a:r>
            <a:r>
              <a:rPr lang="pt-BR" dirty="0" err="1"/>
              <a:t>stévia</a:t>
            </a:r>
            <a:r>
              <a:rPr lang="pt-BR" dirty="0"/>
              <a:t>) era exportada para o Japão. Já no início dos anos 80 os japoneses tinham uma tecnologia para extrair o gosto amargo residual*</a:t>
            </a:r>
            <a:r>
              <a:rPr lang="pt-BR" dirty="0" smtClean="0"/>
              <a:t>.” 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480"/>
            <a:ext cx="3915767" cy="3915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38" y="458124"/>
            <a:ext cx="3089096" cy="3089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17" y="2918030"/>
            <a:ext cx="2844479" cy="28444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42779" y="6143155"/>
            <a:ext cx="6515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stevia+adoçante&amp;source</a:t>
            </a:r>
            <a:r>
              <a:rPr lang="en-US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444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24" y="1031924"/>
            <a:ext cx="5047679" cy="50476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9759" y="6175195"/>
            <a:ext cx="869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vianastevia.com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-content/uploads/2018/02/World-Trend_001.jpg</a:t>
            </a:r>
          </a:p>
        </p:txBody>
      </p:sp>
    </p:spTree>
    <p:extLst>
      <p:ext uri="{BB962C8B-B14F-4D97-AF65-F5344CB8AC3E}">
        <p14:creationId xmlns:p14="http://schemas.microsoft.com/office/powerpoint/2010/main" val="28779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98" y="508632"/>
            <a:ext cx="7063864" cy="59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47090" y="1269745"/>
            <a:ext cx="7520648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Stevia Report 2011</a:t>
            </a:r>
          </a:p>
          <a:p>
            <a:r>
              <a:rPr lang="en-US" sz="2400" b="1" dirty="0">
                <a:latin typeface="Arial"/>
                <a:cs typeface="Arial"/>
                <a:hlinkClick r:id="rId2"/>
              </a:rPr>
              <a:t>BUY FULL REPORT</a:t>
            </a:r>
          </a:p>
          <a:p>
            <a:r>
              <a:rPr lang="en-US" dirty="0">
                <a:hlinkClick r:id="rId2"/>
              </a:rPr>
              <a:t>from £937.50</a:t>
            </a:r>
          </a:p>
          <a:p>
            <a:r>
              <a:rPr lang="en-US" sz="2400" b="1" dirty="0">
                <a:latin typeface="Arial"/>
                <a:cs typeface="Arial"/>
                <a:hlinkClick r:id="rId2"/>
              </a:rPr>
              <a:t>(approx €1229 / US$1671 subject to exchange rate)</a:t>
            </a:r>
          </a:p>
          <a:p>
            <a:r>
              <a:rPr lang="en-US" dirty="0">
                <a:hlinkClick r:id="rId3"/>
              </a:rPr>
              <a:t>BUY A SECTION</a:t>
            </a:r>
          </a:p>
          <a:p>
            <a:r>
              <a:rPr lang="en-US" dirty="0">
                <a:hlinkClick r:id="rId3"/>
              </a:rPr>
              <a:t>contact our team</a:t>
            </a:r>
          </a:p>
          <a:p>
            <a:r>
              <a:rPr lang="en-US" b="1" dirty="0"/>
              <a:t>Date issued:</a:t>
            </a:r>
            <a:r>
              <a:rPr lang="en-US" dirty="0"/>
              <a:t> March 2011, </a:t>
            </a:r>
            <a:r>
              <a:rPr lang="en-US" b="1" dirty="0"/>
              <a:t>Pages:</a:t>
            </a:r>
            <a:r>
              <a:rPr lang="en-US" dirty="0"/>
              <a:t> 152</a:t>
            </a:r>
          </a:p>
          <a:p>
            <a:r>
              <a:rPr lang="en-US" dirty="0"/>
              <a:t>An essential guide for anyone wanting to understand the use of stevia on an industrial, commercial or legislative level.</a:t>
            </a:r>
          </a:p>
          <a:p>
            <a:r>
              <a:rPr lang="en-US" dirty="0"/>
              <a:t>Includes essential information on global trends and driving factors of the wider sweetener market.</a:t>
            </a:r>
          </a:p>
          <a:p>
            <a:r>
              <a:rPr lang="en-US" dirty="0"/>
              <a:t>Tracks industry and commercial developments and opportunities.</a:t>
            </a:r>
          </a:p>
          <a:p>
            <a:r>
              <a:rPr lang="en-US" dirty="0"/>
              <a:t>Assesses challenges and provides a realistic future outlook to support your strategic planning.</a:t>
            </a:r>
          </a:p>
          <a:p>
            <a:r>
              <a:rPr lang="en-US" dirty="0"/>
              <a:t>Provides a profile of a selection of stevia suppliers, soft drinks companies using stevia and latest product innovations.</a:t>
            </a:r>
          </a:p>
        </p:txBody>
      </p:sp>
    </p:spTree>
    <p:extLst>
      <p:ext uri="{BB962C8B-B14F-4D97-AF65-F5344CB8AC3E}">
        <p14:creationId xmlns:p14="http://schemas.microsoft.com/office/powerpoint/2010/main" val="5883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3933" y="1766348"/>
            <a:ext cx="8492511" cy="4185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The global market generated USD 337.7 million in </a:t>
            </a:r>
            <a:r>
              <a:rPr lang="en-US" sz="2400" b="1" dirty="0" smtClean="0">
                <a:latin typeface="Arial"/>
                <a:cs typeface="Arial"/>
              </a:rPr>
              <a:t>2015.</a:t>
            </a:r>
          </a:p>
          <a:p>
            <a:endParaRPr lang="en-US" dirty="0"/>
          </a:p>
          <a:p>
            <a:r>
              <a:rPr lang="en-US" dirty="0"/>
              <a:t>Beverages accounted for the largest share by application in 2015, holding 34.7% of the total volume. The segment is expected to witness the fastest growth over the forecast period owing to increasing use of stevia in various carbonated drinks to expand consumer base</a:t>
            </a:r>
          </a:p>
          <a:p>
            <a:endParaRPr lang="en-US" dirty="0"/>
          </a:p>
          <a:p>
            <a:r>
              <a:rPr lang="en-US" sz="2000" b="1" dirty="0">
                <a:latin typeface="Arial"/>
                <a:cs typeface="Arial"/>
              </a:rPr>
              <a:t>Asia Pacific was the largest market, accounting for 35.3% of the global market volume in 2015. Positive outlook of the food and beverage sectors in China, Japan, South Korea, and Vietnam is expected to promote the consumption</a:t>
            </a:r>
          </a:p>
          <a:p>
            <a:endParaRPr lang="en-US" dirty="0"/>
          </a:p>
          <a:p>
            <a:r>
              <a:rPr lang="en-US" dirty="0" err="1"/>
              <a:t>PureCircle</a:t>
            </a:r>
            <a:r>
              <a:rPr lang="en-US" dirty="0"/>
              <a:t> Limited, GLG Life Tech Corp, and Stevia Corp are some of the major producers. Stevia First Corp, Cargill, and </a:t>
            </a:r>
            <a:r>
              <a:rPr lang="en-US" dirty="0" err="1"/>
              <a:t>Evolva</a:t>
            </a:r>
            <a:r>
              <a:rPr lang="en-US" dirty="0"/>
              <a:t> S.A. are other major players in the market.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59835" y="764125"/>
            <a:ext cx="767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Stevia Market Size Worth $553.7 Million By </a:t>
            </a:r>
            <a:r>
              <a:rPr lang="en-US" dirty="0" smtClean="0"/>
              <a:t>2024.</a:t>
            </a:r>
          </a:p>
          <a:p>
            <a:r>
              <a:rPr lang="en-US" i="1" dirty="0" smtClean="0"/>
              <a:t>Grand View Research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95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0"/>
            <a:ext cx="9144000" cy="558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1411" y="5421085"/>
            <a:ext cx="8003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www.dairyfoods.com</a:t>
            </a:r>
            <a:r>
              <a:rPr lang="en-US" dirty="0"/>
              <a:t>/</a:t>
            </a:r>
            <a:r>
              <a:rPr lang="en-US" dirty="0" err="1"/>
              <a:t>ext</a:t>
            </a:r>
            <a:r>
              <a:rPr lang="en-US" dirty="0"/>
              <a:t>/galleries/ingredients-for-dairy-success/full/720mil.png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5375" y="980201"/>
            <a:ext cx="155323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2022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34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71" y="116590"/>
            <a:ext cx="3244598" cy="60617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5722" y="6313694"/>
            <a:ext cx="3363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Nature 534, 20–23 (02 </a:t>
            </a:r>
            <a:r>
              <a:rPr lang="fr-FR" dirty="0" err="1"/>
              <a:t>June</a:t>
            </a:r>
            <a:r>
              <a:rPr lang="fr-FR" dirty="0"/>
              <a:t> 2016)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7951" y="1076848"/>
            <a:ext cx="155683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 Black"/>
                <a:cs typeface="Arial Black"/>
              </a:rPr>
              <a:t>2014</a:t>
            </a:r>
            <a:endParaRPr lang="en-US" sz="4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766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457200"/>
            <a:ext cx="8940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5022" y="212311"/>
            <a:ext cx="7599356" cy="8032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/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4400" b="1" dirty="0" smtClean="0">
                <a:latin typeface="Arial Black"/>
                <a:cs typeface="Arial Black"/>
              </a:rPr>
              <a:t>AGRADECIMENTOS</a:t>
            </a:r>
          </a:p>
          <a:p>
            <a:pPr algn="ctr"/>
            <a:endParaRPr lang="en-US" sz="44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Prof. </a:t>
            </a:r>
            <a:r>
              <a:rPr lang="en-US" sz="3200" b="1" dirty="0" err="1" smtClean="0">
                <a:latin typeface="Arial Black"/>
                <a:cs typeface="Arial Black"/>
              </a:rPr>
              <a:t>Cícero</a:t>
            </a:r>
            <a:r>
              <a:rPr lang="en-US" sz="3200" b="1" dirty="0" smtClean="0">
                <a:latin typeface="Arial Black"/>
                <a:cs typeface="Arial Black"/>
              </a:rPr>
              <a:t> Ivan Ferreira </a:t>
            </a:r>
            <a:r>
              <a:rPr lang="en-US" sz="3200" b="1" dirty="0" err="1" smtClean="0">
                <a:latin typeface="Arial Black"/>
                <a:cs typeface="Arial Black"/>
              </a:rPr>
              <a:t>Gontijo</a:t>
            </a:r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Prof. Rodrigo </a:t>
            </a:r>
            <a:r>
              <a:rPr lang="en-US" sz="3200" b="1" dirty="0" err="1" smtClean="0">
                <a:latin typeface="Arial Black"/>
                <a:cs typeface="Arial Black"/>
              </a:rPr>
              <a:t>Capelato</a:t>
            </a:r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endParaRPr lang="en-US" sz="3200" b="1" dirty="0" smtClean="0">
              <a:latin typeface="Arial Black"/>
              <a:cs typeface="Arial Black"/>
            </a:endParaRPr>
          </a:p>
          <a:p>
            <a:pPr algn="ctr"/>
            <a:r>
              <a:rPr lang="en-US" sz="3200" b="1" dirty="0" smtClean="0">
                <a:latin typeface="Arial Black"/>
                <a:cs typeface="Arial Black"/>
              </a:rPr>
              <a:t>FUNADESP/SEMESP</a:t>
            </a:r>
          </a:p>
          <a:p>
            <a:pPr algn="ctr"/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  <a:p>
            <a:pPr algn="ctr"/>
            <a:endParaRPr lang="en-US" sz="3200" b="1" dirty="0"/>
          </a:p>
          <a:p>
            <a:pPr algn="ctr"/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0882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7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7553" y="246954"/>
            <a:ext cx="715646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Black"/>
                <a:cs typeface="Arial Black"/>
              </a:rPr>
              <a:t>RUI CURI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Formado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Farmácia</a:t>
            </a:r>
            <a:r>
              <a:rPr lang="en-US" dirty="0" smtClean="0"/>
              <a:t> e </a:t>
            </a:r>
            <a:r>
              <a:rPr lang="en-US" dirty="0" err="1" smtClean="0"/>
              <a:t>Bioquímica</a:t>
            </a:r>
            <a:r>
              <a:rPr lang="en-US" dirty="0" smtClean="0"/>
              <a:t> - UEM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Mestre</a:t>
            </a:r>
            <a:r>
              <a:rPr lang="en-US" dirty="0" smtClean="0"/>
              <a:t>, </a:t>
            </a:r>
            <a:r>
              <a:rPr lang="en-US" dirty="0" err="1" smtClean="0"/>
              <a:t>Doutor</a:t>
            </a:r>
            <a:r>
              <a:rPr lang="en-US" dirty="0" smtClean="0"/>
              <a:t>, </a:t>
            </a:r>
            <a:r>
              <a:rPr lang="en-US" dirty="0" err="1" smtClean="0"/>
              <a:t>Livre-Docente</a:t>
            </a:r>
            <a:r>
              <a:rPr lang="en-US" dirty="0" smtClean="0"/>
              <a:t>, Titular – ICB-USP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Pos</a:t>
            </a:r>
            <a:r>
              <a:rPr lang="en-US" dirty="0" smtClean="0"/>
              <a:t> </a:t>
            </a:r>
            <a:r>
              <a:rPr lang="en-US" dirty="0" err="1" smtClean="0"/>
              <a:t>doutorado</a:t>
            </a:r>
            <a:r>
              <a:rPr lang="en-US" dirty="0" smtClean="0"/>
              <a:t> – </a:t>
            </a:r>
            <a:r>
              <a:rPr lang="en-US" dirty="0" err="1" smtClean="0"/>
              <a:t>Universidade</a:t>
            </a:r>
            <a:r>
              <a:rPr lang="en-US" dirty="0" smtClean="0"/>
              <a:t> de Oxford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Professor </a:t>
            </a:r>
            <a:r>
              <a:rPr lang="en-US" dirty="0" err="1"/>
              <a:t>v</a:t>
            </a:r>
            <a:r>
              <a:rPr lang="en-US" dirty="0" err="1" smtClean="0"/>
              <a:t>isitante</a:t>
            </a:r>
            <a:r>
              <a:rPr lang="en-US" dirty="0" smtClean="0"/>
              <a:t> – </a:t>
            </a:r>
            <a:r>
              <a:rPr lang="en-US" dirty="0" err="1" smtClean="0"/>
              <a:t>Universidades</a:t>
            </a:r>
            <a:r>
              <a:rPr lang="en-US" dirty="0" smtClean="0"/>
              <a:t> de Oxford, </a:t>
            </a:r>
            <a:r>
              <a:rPr lang="en-US" dirty="0" err="1" smtClean="0"/>
              <a:t>Livre</a:t>
            </a:r>
            <a:r>
              <a:rPr lang="en-US" dirty="0" smtClean="0"/>
              <a:t> de </a:t>
            </a:r>
            <a:r>
              <a:rPr lang="en-US" dirty="0" err="1" smtClean="0"/>
              <a:t>Bruxelas</a:t>
            </a:r>
            <a:r>
              <a:rPr lang="en-US" dirty="0" smtClean="0"/>
              <a:t>, NIH, </a:t>
            </a:r>
            <a:r>
              <a:rPr lang="en-US" dirty="0" err="1" smtClean="0"/>
              <a:t>Universidade</a:t>
            </a:r>
            <a:r>
              <a:rPr lang="en-US" dirty="0" smtClean="0"/>
              <a:t> de Curtin, Uniformed Services of Health Science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Professor do ICB-USP de 1983 a 2016. </a:t>
            </a:r>
            <a:r>
              <a:rPr lang="en-US" dirty="0" err="1" smtClean="0"/>
              <a:t>Orientação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mais</a:t>
            </a:r>
            <a:r>
              <a:rPr lang="en-US" dirty="0" smtClean="0"/>
              <a:t> de 70 </a:t>
            </a:r>
            <a:r>
              <a:rPr lang="en-US" dirty="0" err="1" smtClean="0"/>
              <a:t>pesquisadores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mestrado</a:t>
            </a:r>
            <a:r>
              <a:rPr lang="en-US" dirty="0" smtClean="0"/>
              <a:t>, </a:t>
            </a:r>
            <a:r>
              <a:rPr lang="en-US" dirty="0" err="1" smtClean="0"/>
              <a:t>doutorado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pós</a:t>
            </a:r>
            <a:r>
              <a:rPr lang="en-US" dirty="0" smtClean="0"/>
              <a:t> </a:t>
            </a:r>
            <a:r>
              <a:rPr lang="en-US" dirty="0" err="1" smtClean="0"/>
              <a:t>doutorado</a:t>
            </a:r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Chefe</a:t>
            </a:r>
            <a:r>
              <a:rPr lang="en-US" dirty="0" smtClean="0"/>
              <a:t> de </a:t>
            </a:r>
            <a:r>
              <a:rPr lang="en-US" dirty="0" err="1" smtClean="0"/>
              <a:t>Departamento</a:t>
            </a:r>
            <a:r>
              <a:rPr lang="en-US" dirty="0" smtClean="0"/>
              <a:t> de </a:t>
            </a:r>
            <a:r>
              <a:rPr lang="en-US" dirty="0" err="1" smtClean="0"/>
              <a:t>Fisiologia</a:t>
            </a:r>
            <a:r>
              <a:rPr lang="en-US" dirty="0" smtClean="0"/>
              <a:t> e </a:t>
            </a:r>
            <a:r>
              <a:rPr lang="en-US" dirty="0" err="1" smtClean="0"/>
              <a:t>Biofísica</a:t>
            </a:r>
            <a:r>
              <a:rPr lang="en-US" dirty="0" smtClean="0"/>
              <a:t> – 4 </a:t>
            </a:r>
            <a:r>
              <a:rPr lang="en-US" dirty="0" err="1" smtClean="0"/>
              <a:t>anos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Diretor</a:t>
            </a:r>
            <a:r>
              <a:rPr lang="en-US" dirty="0" smtClean="0"/>
              <a:t> do ICB-USP – 4 </a:t>
            </a:r>
            <a:r>
              <a:rPr lang="en-US" dirty="0" err="1" smtClean="0"/>
              <a:t>anos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Assessor da Pro</a:t>
            </a:r>
            <a:r>
              <a:rPr lang="en-US" dirty="0"/>
              <a:t> </a:t>
            </a:r>
            <a:r>
              <a:rPr lang="en-US" dirty="0" err="1" smtClean="0"/>
              <a:t>reitoria</a:t>
            </a:r>
            <a:r>
              <a:rPr lang="en-US" dirty="0" smtClean="0"/>
              <a:t> de </a:t>
            </a:r>
            <a:r>
              <a:rPr lang="en-US" dirty="0" err="1" smtClean="0"/>
              <a:t>Graduação</a:t>
            </a:r>
            <a:r>
              <a:rPr lang="en-US" dirty="0" smtClean="0"/>
              <a:t> DA USP – 2 </a:t>
            </a:r>
            <a:r>
              <a:rPr lang="en-US" dirty="0" err="1" smtClean="0"/>
              <a:t>anos</a:t>
            </a:r>
            <a:r>
              <a:rPr lang="en-US" dirty="0" smtClean="0"/>
              <a:t>. 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Comitês</a:t>
            </a:r>
            <a:r>
              <a:rPr lang="en-US" dirty="0" smtClean="0"/>
              <a:t>: Capes, </a:t>
            </a:r>
            <a:r>
              <a:rPr lang="en-US" dirty="0" err="1" smtClean="0"/>
              <a:t>CNPq</a:t>
            </a:r>
            <a:r>
              <a:rPr lang="en-US" dirty="0" smtClean="0"/>
              <a:t>, FINEP e FAPESP.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/>
              <a:t>Membro</a:t>
            </a:r>
            <a:r>
              <a:rPr lang="en-US" dirty="0" smtClean="0"/>
              <a:t> da ABC e ACIESP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680087" y="2037835"/>
            <a:ext cx="1023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RUI CURI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38100"/>
            <a:ext cx="6715125" cy="5930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1700" y="6104235"/>
            <a:ext cx="7480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revistapesquisa.fapesp.br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-content/uploads/2016/08</a:t>
            </a:r>
            <a:r>
              <a:rPr lang="en-US" dirty="0" smtClean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9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2" y="777945"/>
            <a:ext cx="8572009" cy="422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“A </a:t>
            </a:r>
            <a:r>
              <a:rPr lang="en-US" dirty="0" err="1">
                <a:latin typeface="Arial"/>
                <a:cs typeface="Arial"/>
              </a:rPr>
              <a:t>ciência</a:t>
            </a:r>
            <a:r>
              <a:rPr lang="en-US" dirty="0">
                <a:latin typeface="Arial"/>
                <a:cs typeface="Arial"/>
              </a:rPr>
              <a:t> assume </a:t>
            </a:r>
            <a:r>
              <a:rPr lang="en-US" dirty="0" err="1">
                <a:latin typeface="Arial"/>
                <a:cs typeface="Arial"/>
              </a:rPr>
              <a:t>função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cada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vez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preponderante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destinos</a:t>
            </a:r>
            <a:r>
              <a:rPr lang="en-US" dirty="0">
                <a:latin typeface="Arial"/>
                <a:cs typeface="Arial"/>
              </a:rPr>
              <a:t> da </a:t>
            </a:r>
            <a:r>
              <a:rPr lang="en-US" dirty="0" err="1">
                <a:latin typeface="Arial"/>
                <a:cs typeface="Arial"/>
              </a:rPr>
              <a:t>humanidade</a:t>
            </a:r>
            <a:r>
              <a:rPr lang="en-US" dirty="0">
                <a:latin typeface="Arial"/>
                <a:cs typeface="Arial"/>
              </a:rPr>
              <a:t>. Na </a:t>
            </a:r>
            <a:r>
              <a:rPr lang="en-US" dirty="0" err="1">
                <a:latin typeface="Arial"/>
                <a:cs typeface="Arial"/>
              </a:rPr>
              <a:t>guerra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é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ciência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que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multiplica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e </a:t>
            </a:r>
            <a:r>
              <a:rPr lang="en-US" dirty="0" err="1">
                <a:latin typeface="Arial"/>
                <a:cs typeface="Arial"/>
              </a:rPr>
              <a:t>aperfeiçoa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métodos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ataque</a:t>
            </a:r>
            <a:r>
              <a:rPr lang="en-US" dirty="0">
                <a:latin typeface="Arial"/>
                <a:cs typeface="Arial"/>
              </a:rPr>
              <a:t> e de </a:t>
            </a:r>
            <a:r>
              <a:rPr lang="en-US" dirty="0" err="1">
                <a:latin typeface="Arial"/>
                <a:cs typeface="Arial"/>
              </a:rPr>
              <a:t>defesa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 decide </a:t>
            </a:r>
            <a:r>
              <a:rPr lang="en-US" dirty="0">
                <a:latin typeface="Arial"/>
                <a:cs typeface="Arial"/>
              </a:rPr>
              <a:t>a </a:t>
            </a:r>
            <a:r>
              <a:rPr lang="en-US" dirty="0" err="1">
                <a:latin typeface="Arial"/>
                <a:cs typeface="Arial"/>
              </a:rPr>
              <a:t>vitória</a:t>
            </a:r>
            <a:r>
              <a:rPr lang="en-US" dirty="0">
                <a:latin typeface="Arial"/>
                <a:cs typeface="Arial"/>
              </a:rPr>
              <a:t>. Na </a:t>
            </a:r>
            <a:r>
              <a:rPr lang="en-US" dirty="0" err="1">
                <a:latin typeface="Arial"/>
                <a:cs typeface="Arial"/>
              </a:rPr>
              <a:t>paz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err="1">
                <a:latin typeface="Arial"/>
                <a:cs typeface="Arial"/>
              </a:rPr>
              <a:t>é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ciência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que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orienta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economia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e a </a:t>
            </a:r>
            <a:r>
              <a:rPr lang="en-US" dirty="0" err="1">
                <a:latin typeface="Arial"/>
                <a:cs typeface="Arial"/>
              </a:rPr>
              <a:t>indústria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 e </a:t>
            </a:r>
            <a:r>
              <a:rPr lang="en-US" dirty="0" err="1">
                <a:latin typeface="Arial"/>
                <a:cs typeface="Arial"/>
              </a:rPr>
              <a:t>faz</a:t>
            </a:r>
            <a:r>
              <a:rPr lang="en-US" dirty="0">
                <a:latin typeface="Arial"/>
                <a:cs typeface="Arial"/>
              </a:rPr>
              <a:t> a </a:t>
            </a:r>
            <a:r>
              <a:rPr lang="en-US" dirty="0" err="1">
                <a:latin typeface="Arial"/>
                <a:cs typeface="Arial"/>
              </a:rPr>
              <a:t>grandeza</a:t>
            </a:r>
            <a:r>
              <a:rPr lang="en-US" dirty="0">
                <a:latin typeface="Arial"/>
                <a:cs typeface="Arial"/>
              </a:rPr>
              <a:t> e o </a:t>
            </a:r>
            <a:r>
              <a:rPr lang="en-US" dirty="0" err="1">
                <a:latin typeface="Arial"/>
                <a:cs typeface="Arial"/>
              </a:rPr>
              <a:t>bem-estar</a:t>
            </a:r>
            <a:r>
              <a:rPr lang="en-US" dirty="0">
                <a:latin typeface="Arial"/>
                <a:cs typeface="Arial"/>
              </a:rPr>
              <a:t> das </a:t>
            </a:r>
            <a:r>
              <a:rPr lang="en-US" dirty="0" err="1">
                <a:latin typeface="Arial"/>
                <a:cs typeface="Arial"/>
              </a:rPr>
              <a:t>nações</a:t>
            </a:r>
            <a:r>
              <a:rPr lang="en-US" dirty="0">
                <a:latin typeface="Arial"/>
                <a:cs typeface="Arial"/>
              </a:rPr>
              <a:t>. Natural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pois</a:t>
            </a:r>
            <a:r>
              <a:rPr lang="en-US" dirty="0">
                <a:latin typeface="Arial"/>
                <a:cs typeface="Arial"/>
              </a:rPr>
              <a:t>, o </a:t>
            </a:r>
            <a:r>
              <a:rPr lang="en-US" dirty="0" err="1">
                <a:latin typeface="Arial"/>
                <a:cs typeface="Arial"/>
              </a:rPr>
              <a:t>interesse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que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têm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os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governos</a:t>
            </a:r>
            <a:r>
              <a:rPr lang="en-US" dirty="0">
                <a:latin typeface="Arial"/>
                <a:cs typeface="Arial"/>
              </a:rPr>
              <a:t> das </a:t>
            </a:r>
            <a:r>
              <a:rPr lang="en-US" dirty="0" err="1">
                <a:latin typeface="Arial"/>
                <a:cs typeface="Arial"/>
              </a:rPr>
              <a:t>nações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civilizadas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criar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ambiente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favorável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desenvolvimento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científico</a:t>
            </a:r>
            <a:r>
              <a:rPr lang="en-US" dirty="0" smtClean="0">
                <a:latin typeface="Arial"/>
                <a:cs typeface="Arial"/>
              </a:rPr>
              <a:t>. </a:t>
            </a:r>
            <a:r>
              <a:rPr lang="en-US" dirty="0" err="1" smtClean="0">
                <a:latin typeface="Arial"/>
                <a:cs typeface="Arial"/>
              </a:rPr>
              <a:t>Podem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dividir</a:t>
            </a:r>
            <a:r>
              <a:rPr lang="en-US" dirty="0">
                <a:latin typeface="Arial"/>
                <a:cs typeface="Arial"/>
              </a:rPr>
              <a:t>-se </a:t>
            </a:r>
            <a:r>
              <a:rPr lang="en-US" dirty="0" err="1">
                <a:latin typeface="Arial"/>
                <a:cs typeface="Arial"/>
              </a:rPr>
              <a:t>grosso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modo</a:t>
            </a:r>
            <a:r>
              <a:rPr lang="en-US" dirty="0">
                <a:latin typeface="Arial"/>
                <a:cs typeface="Arial"/>
              </a:rPr>
              <a:t> as </a:t>
            </a:r>
            <a:r>
              <a:rPr lang="en-US" dirty="0" err="1">
                <a:latin typeface="Arial"/>
                <a:cs typeface="Arial"/>
              </a:rPr>
              <a:t>nações</a:t>
            </a:r>
            <a:r>
              <a:rPr lang="en-US" dirty="0">
                <a:latin typeface="Arial"/>
                <a:cs typeface="Arial"/>
              </a:rPr>
              <a:t> do </a:t>
            </a:r>
            <a:r>
              <a:rPr lang="en-US" dirty="0" err="1">
                <a:latin typeface="Arial"/>
                <a:cs typeface="Arial"/>
              </a:rPr>
              <a:t>mundo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grupos</a:t>
            </a:r>
            <a:r>
              <a:rPr lang="en-US" dirty="0">
                <a:latin typeface="Arial"/>
                <a:cs typeface="Arial"/>
              </a:rPr>
              <a:t>: – </a:t>
            </a:r>
            <a:r>
              <a:rPr lang="en-US" dirty="0" err="1">
                <a:latin typeface="Arial"/>
                <a:cs typeface="Arial"/>
              </a:rPr>
              <a:t>nações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dominadoras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aquelas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que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compreendem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o </a:t>
            </a:r>
            <a:r>
              <a:rPr lang="en-US" dirty="0" err="1" smtClean="0">
                <a:latin typeface="Arial"/>
                <a:cs typeface="Arial"/>
              </a:rPr>
              <a:t>papel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preponderante</a:t>
            </a:r>
            <a:r>
              <a:rPr lang="en-US" dirty="0">
                <a:latin typeface="Arial"/>
                <a:cs typeface="Arial"/>
              </a:rPr>
              <a:t> da </a:t>
            </a:r>
            <a:r>
              <a:rPr lang="en-US" dirty="0" err="1">
                <a:latin typeface="Arial"/>
                <a:cs typeface="Arial"/>
              </a:rPr>
              <a:t>ciência</a:t>
            </a:r>
            <a:r>
              <a:rPr lang="en-US" dirty="0">
                <a:latin typeface="Arial"/>
                <a:cs typeface="Arial"/>
              </a:rPr>
              <a:t> e </a:t>
            </a:r>
            <a:r>
              <a:rPr lang="en-US" dirty="0" err="1">
                <a:latin typeface="Arial"/>
                <a:cs typeface="Arial"/>
              </a:rPr>
              <a:t>dela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sabem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tirar</a:t>
            </a:r>
            <a:r>
              <a:rPr lang="en-US" dirty="0">
                <a:latin typeface="Arial"/>
                <a:cs typeface="Arial"/>
              </a:rPr>
              <a:t> o </a:t>
            </a:r>
            <a:r>
              <a:rPr lang="en-US" dirty="0" err="1" smtClean="0">
                <a:latin typeface="Arial"/>
                <a:cs typeface="Arial"/>
              </a:rPr>
              <a:t>máximo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proveito</a:t>
            </a:r>
            <a:r>
              <a:rPr lang="en-US" dirty="0">
                <a:latin typeface="Arial"/>
                <a:cs typeface="Arial"/>
              </a:rPr>
              <a:t>; – </a:t>
            </a:r>
            <a:r>
              <a:rPr lang="en-US" dirty="0" err="1">
                <a:latin typeface="Arial"/>
                <a:cs typeface="Arial"/>
              </a:rPr>
              <a:t>nações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dominadas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 err="1">
                <a:latin typeface="Arial"/>
                <a:cs typeface="Arial"/>
              </a:rPr>
              <a:t>estas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na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frase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smtClean="0">
                <a:latin typeface="Arial"/>
                <a:cs typeface="Arial"/>
              </a:rPr>
              <a:t>Lord Rutherford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cortadoras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lenha</a:t>
            </a:r>
            <a:r>
              <a:rPr lang="en-US" dirty="0">
                <a:latin typeface="Arial"/>
                <a:cs typeface="Arial"/>
              </a:rPr>
              <a:t> e </a:t>
            </a:r>
            <a:r>
              <a:rPr lang="en-US" dirty="0" err="1">
                <a:latin typeface="Arial"/>
                <a:cs typeface="Arial"/>
              </a:rPr>
              <a:t>carregadoras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água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para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povos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mais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esclarecidos</a:t>
            </a:r>
            <a:r>
              <a:rPr lang="en-US" dirty="0" smtClean="0">
                <a:latin typeface="Arial"/>
                <a:cs typeface="Arial"/>
              </a:rPr>
              <a:t>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113" y="5153872"/>
            <a:ext cx="88232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dirty="0">
                <a:latin typeface="Arial"/>
                <a:cs typeface="Arial"/>
              </a:rPr>
              <a:t>André </a:t>
            </a:r>
            <a:r>
              <a:rPr lang="en-US" sz="1400" dirty="0" smtClean="0">
                <a:latin typeface="Arial"/>
                <a:cs typeface="Arial"/>
              </a:rPr>
              <a:t>Dreyfus </a:t>
            </a:r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dirty="0" err="1">
                <a:latin typeface="Arial"/>
                <a:cs typeface="Arial"/>
              </a:rPr>
              <a:t>Biologia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err="1">
                <a:latin typeface="Arial"/>
                <a:cs typeface="Arial"/>
              </a:rPr>
              <a:t>Breno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Arruda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Direito</a:t>
            </a:r>
            <a:r>
              <a:rPr lang="en-US" sz="1400" dirty="0">
                <a:latin typeface="Arial"/>
                <a:cs typeface="Arial"/>
              </a:rPr>
              <a:t>), Francisco </a:t>
            </a:r>
            <a:r>
              <a:rPr lang="en-US" sz="1400" dirty="0" err="1">
                <a:latin typeface="Arial"/>
                <a:cs typeface="Arial"/>
              </a:rPr>
              <a:t>João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Humberto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Maffei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Engenharia</a:t>
            </a:r>
            <a:r>
              <a:rPr lang="en-US" sz="1400" dirty="0" smtClean="0">
                <a:latin typeface="Arial"/>
                <a:cs typeface="Arial"/>
              </a:rPr>
              <a:t>),Henrique </a:t>
            </a:r>
          </a:p>
          <a:p>
            <a:pPr algn="just"/>
            <a:r>
              <a:rPr lang="en-US" sz="1400" dirty="0" smtClean="0">
                <a:latin typeface="Arial"/>
                <a:cs typeface="Arial"/>
              </a:rPr>
              <a:t>Jorge </a:t>
            </a:r>
            <a:r>
              <a:rPr lang="en-US" sz="1400" dirty="0" err="1">
                <a:latin typeface="Arial"/>
                <a:cs typeface="Arial"/>
              </a:rPr>
              <a:t>Guedes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Engenharia</a:t>
            </a:r>
            <a:r>
              <a:rPr lang="en-US" sz="1400" dirty="0">
                <a:latin typeface="Arial"/>
                <a:cs typeface="Arial"/>
              </a:rPr>
              <a:t>), Jayme </a:t>
            </a:r>
            <a:r>
              <a:rPr lang="en-US" sz="1400" dirty="0" err="1">
                <a:latin typeface="Arial"/>
                <a:cs typeface="Arial"/>
              </a:rPr>
              <a:t>Cavalcanti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Medicina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err="1" smtClean="0">
                <a:latin typeface="Arial"/>
                <a:cs typeface="Arial"/>
              </a:rPr>
              <a:t>Lineu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Prestes</a:t>
            </a:r>
            <a:r>
              <a:rPr lang="en-US" sz="1400" dirty="0">
                <a:latin typeface="Arial"/>
                <a:cs typeface="Arial"/>
              </a:rPr>
              <a:t>, Marcelo </a:t>
            </a:r>
            <a:r>
              <a:rPr lang="en-US" sz="1400" dirty="0" err="1">
                <a:latin typeface="Arial"/>
                <a:cs typeface="Arial"/>
              </a:rPr>
              <a:t>Damy</a:t>
            </a:r>
            <a:r>
              <a:rPr lang="en-US" sz="1400" dirty="0">
                <a:latin typeface="Arial"/>
                <a:cs typeface="Arial"/>
              </a:rPr>
              <a:t> de Souza </a:t>
            </a:r>
            <a:r>
              <a:rPr lang="en-US" sz="1400" dirty="0" smtClean="0">
                <a:latin typeface="Arial"/>
                <a:cs typeface="Arial"/>
              </a:rPr>
              <a:t>Santos</a:t>
            </a:r>
          </a:p>
          <a:p>
            <a:pPr algn="just"/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dirty="0" err="1">
                <a:latin typeface="Arial"/>
                <a:cs typeface="Arial"/>
              </a:rPr>
              <a:t>Física</a:t>
            </a:r>
            <a:r>
              <a:rPr lang="en-US" sz="1400" dirty="0">
                <a:latin typeface="Arial"/>
                <a:cs typeface="Arial"/>
              </a:rPr>
              <a:t>), Paulo </a:t>
            </a:r>
            <a:r>
              <a:rPr lang="en-US" sz="1400" dirty="0" err="1">
                <a:latin typeface="Arial"/>
                <a:cs typeface="Arial"/>
              </a:rPr>
              <a:t>Guimarães</a:t>
            </a:r>
            <a:r>
              <a:rPr lang="en-US" sz="1400" dirty="0">
                <a:latin typeface="Arial"/>
                <a:cs typeface="Arial"/>
              </a:rPr>
              <a:t> da Fonseca (</a:t>
            </a:r>
            <a:r>
              <a:rPr lang="en-US" sz="1400" dirty="0" err="1">
                <a:latin typeface="Arial"/>
                <a:cs typeface="Arial"/>
              </a:rPr>
              <a:t>Engenharia</a:t>
            </a:r>
            <a:r>
              <a:rPr lang="en-US" sz="1400" dirty="0">
                <a:latin typeface="Arial"/>
                <a:cs typeface="Arial"/>
              </a:rPr>
              <a:t>), </a:t>
            </a:r>
            <a:r>
              <a:rPr lang="en-US" sz="1400" dirty="0" smtClean="0">
                <a:latin typeface="Arial"/>
                <a:cs typeface="Arial"/>
              </a:rPr>
              <a:t>Renato </a:t>
            </a:r>
            <a:r>
              <a:rPr lang="en-US" sz="1400" dirty="0" err="1">
                <a:latin typeface="Arial"/>
                <a:cs typeface="Arial"/>
              </a:rPr>
              <a:t>Locchi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Medicina</a:t>
            </a:r>
            <a:r>
              <a:rPr lang="en-US" sz="1400" dirty="0">
                <a:latin typeface="Arial"/>
                <a:cs typeface="Arial"/>
              </a:rPr>
              <a:t>) e </a:t>
            </a:r>
            <a:r>
              <a:rPr lang="en-US" sz="1400" dirty="0" err="1">
                <a:latin typeface="Arial"/>
                <a:cs typeface="Arial"/>
              </a:rPr>
              <a:t>Zeferino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Vaz</a:t>
            </a:r>
            <a:r>
              <a:rPr lang="en-US" sz="1400" dirty="0">
                <a:latin typeface="Arial"/>
                <a:cs typeface="Arial"/>
              </a:rPr>
              <a:t> (</a:t>
            </a:r>
            <a:r>
              <a:rPr lang="en-US" sz="1400" dirty="0" err="1">
                <a:latin typeface="Arial"/>
                <a:cs typeface="Arial"/>
              </a:rPr>
              <a:t>Veterinária</a:t>
            </a:r>
            <a:r>
              <a:rPr lang="en-US" sz="1400" dirty="0">
                <a:latin typeface="Arial"/>
                <a:cs typeface="Arial"/>
              </a:rPr>
              <a:t>). </a:t>
            </a:r>
            <a:endParaRPr lang="en-US" sz="1400" dirty="0" smtClean="0">
              <a:latin typeface="Arial"/>
              <a:cs typeface="Arial"/>
            </a:endParaRPr>
          </a:p>
          <a:p>
            <a:pPr algn="just"/>
            <a:r>
              <a:rPr lang="en-US" sz="1400" b="1" dirty="0" smtClean="0">
                <a:latin typeface="Arial"/>
                <a:cs typeface="Arial"/>
              </a:rPr>
              <a:t>Este </a:t>
            </a:r>
            <a:r>
              <a:rPr lang="en-US" sz="1400" b="1" dirty="0" err="1">
                <a:latin typeface="Arial"/>
                <a:cs typeface="Arial"/>
              </a:rPr>
              <a:t>relatório</a:t>
            </a:r>
            <a:r>
              <a:rPr lang="en-US" sz="1400" b="1" dirty="0">
                <a:latin typeface="Arial"/>
                <a:cs typeface="Arial"/>
              </a:rPr>
              <a:t> data de 21 de </a:t>
            </a:r>
            <a:r>
              <a:rPr lang="en-US" sz="1400" b="1" dirty="0" err="1">
                <a:latin typeface="Arial"/>
                <a:cs typeface="Arial"/>
              </a:rPr>
              <a:t>abril</a:t>
            </a:r>
            <a:r>
              <a:rPr lang="en-US" sz="1400" b="1" dirty="0">
                <a:latin typeface="Arial"/>
                <a:cs typeface="Arial"/>
              </a:rPr>
              <a:t> de 1947. </a:t>
            </a:r>
            <a:endParaRPr lang="en-US" sz="1400" b="1" dirty="0" smtClean="0">
              <a:latin typeface="Arial"/>
              <a:cs typeface="Arial"/>
            </a:endParaRPr>
          </a:p>
          <a:p>
            <a:pPr algn="just"/>
            <a:endParaRPr lang="en-US" sz="1400" b="1" dirty="0">
              <a:latin typeface="Arial"/>
              <a:cs typeface="Arial"/>
            </a:endParaRPr>
          </a:p>
          <a:p>
            <a:pPr algn="just"/>
            <a:r>
              <a:rPr lang="en-US" sz="1400" i="1" dirty="0">
                <a:hlinkClick r:id="rId2"/>
              </a:rPr>
              <a:t>http://jornal.usp.br/especial/revista-usp-118-dossie-2-antonio-candido-e-as-letras-na-fapesp</a:t>
            </a:r>
            <a:r>
              <a:rPr lang="en-US" sz="1400" i="1" dirty="0"/>
              <a:t>, 2014/</a:t>
            </a:r>
          </a:p>
          <a:p>
            <a:pPr algn="just"/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8055" y="138389"/>
            <a:ext cx="819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 Black"/>
                <a:cs typeface="Arial Black"/>
              </a:rPr>
              <a:t>PONTO DE PARTIDA PARA A CRIAÇÃO DA FAPESP (1947)</a:t>
            </a:r>
            <a:endParaRPr lang="en-US" sz="2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10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7823</TotalTime>
  <Words>1931</Words>
  <Application>Microsoft Office PowerPoint</Application>
  <PresentationFormat>Apresentação na tela (4:3)</PresentationFormat>
  <Paragraphs>353</Paragraphs>
  <Slides>73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85" baseType="lpstr">
      <vt:lpstr>ＭＳ Ｐゴシック</vt:lpstr>
      <vt:lpstr>Apple Symbols</vt:lpstr>
      <vt:lpstr>Arial</vt:lpstr>
      <vt:lpstr>Arial Black</vt:lpstr>
      <vt:lpstr>Arial Narrow</vt:lpstr>
      <vt:lpstr>Calibri</vt:lpstr>
      <vt:lpstr>Narkisim</vt:lpstr>
      <vt:lpstr>Times New Roman</vt:lpstr>
      <vt:lpstr>Verdana</vt:lpstr>
      <vt:lpstr>Wingdings</vt:lpstr>
      <vt:lpstr>Office Theme</vt:lpstr>
      <vt:lpstr>Chem3D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ocorre corte de verba para Ciência e Tecnologia?</vt:lpstr>
      <vt:lpstr>O PROGRAMA DE CIÊNCIA TECNOLOGIA E INOVAÇÃO DO BRASIL (PCTI-BR)</vt:lpstr>
      <vt:lpstr>O PROGRAMA DE CIÊNCIA TECNOLOGIA E INOVAÇÃO DO BRASIL (PCTI-BR)</vt:lpstr>
      <vt:lpstr>O PROGRAMA DE CIÊNCIA TECNOLOGIA E INOVAÇÃO DO BRASIL (PCTI-BR)</vt:lpstr>
      <vt:lpstr>Apresentação do PowerPoint</vt:lpstr>
      <vt:lpstr>Apresentação do PowerPoint</vt:lpstr>
      <vt:lpstr>Apresentação do PowerPoint</vt:lpstr>
      <vt:lpstr>Apresentação do PowerPoint</vt:lpstr>
      <vt:lpstr>O PROGRAMA DE CIÊNCIA TECNOLOGIA E INOVAÇÃO DO BRASIL (PCTI-BR)</vt:lpstr>
      <vt:lpstr>SENADO FEDERAL  (81 SENADORES)</vt:lpstr>
      <vt:lpstr>COMO AUMENTAR O VOLUME DE RECURSO EM CIÊNCIA, TECNOLOGIA E INOVAÇÃO</vt:lpstr>
      <vt:lpstr>COMO AUMENTAR O VOLUME DE RECURSO EM CIÊNCIA, TECNOLOGIA E INOVAÇÃO</vt:lpstr>
      <vt:lpstr>COMO AUMENTAR O VOLUME DE RECURSO EM CIÊNCIA, TECNOLOGIA E INOVAÇÃO</vt:lpstr>
      <vt:lpstr>Apresentação do PowerPoint</vt:lpstr>
      <vt:lpstr>PROGRAMAS DE  PÓS-GRADUAÇÃO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Curi</dc:creator>
  <cp:lastModifiedBy>Eventos UVA</cp:lastModifiedBy>
  <cp:revision>214</cp:revision>
  <dcterms:created xsi:type="dcterms:W3CDTF">2014-06-21T16:15:56Z</dcterms:created>
  <dcterms:modified xsi:type="dcterms:W3CDTF">2018-09-13T15:40:22Z</dcterms:modified>
</cp:coreProperties>
</file>